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9" r:id="rId5"/>
    <p:sldId id="270" r:id="rId6"/>
    <p:sldId id="259" r:id="rId7"/>
    <p:sldId id="271" r:id="rId8"/>
    <p:sldId id="260" r:id="rId9"/>
    <p:sldId id="272" r:id="rId10"/>
    <p:sldId id="273" r:id="rId11"/>
    <p:sldId id="274" r:id="rId12"/>
    <p:sldId id="261" r:id="rId13"/>
    <p:sldId id="268" r:id="rId14"/>
  </p:sldIdLst>
  <p:sldSz cx="18288000" cy="10287000"/>
  <p:notesSz cx="6858000" cy="9144000"/>
  <p:embeddedFontLst>
    <p:embeddedFont>
      <p:font typeface="Didact Gothic" panose="00000500000000000000" pitchFamily="2" charset="0"/>
      <p:regular r:id="rId15"/>
    </p:embeddedFont>
    <p:embeddedFont>
      <p:font typeface="IM Fell"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84" autoAdjust="0"/>
    <p:restoredTop sz="94622" autoAdjust="0"/>
  </p:normalViewPr>
  <p:slideViewPr>
    <p:cSldViewPr>
      <p:cViewPr>
        <p:scale>
          <a:sx n="100" d="100"/>
          <a:sy n="100" d="100"/>
        </p:scale>
        <p:origin x="-354" y="-12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themeOverride" Target="../theme/themeOverride1.xml"/><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themeOverride" Target="../theme/themeOverride2.xml"/><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rot="1436771">
            <a:off x="-5077811" y="6845046"/>
            <a:ext cx="12213022" cy="6198109"/>
          </a:xfrm>
          <a:custGeom>
            <a:avLst/>
            <a:gdLst/>
            <a:ahLst/>
            <a:cxnLst/>
            <a:rect l="l" t="t" r="r" b="b"/>
            <a:pathLst>
              <a:path w="12213022" h="6198109">
                <a:moveTo>
                  <a:pt x="0" y="0"/>
                </a:moveTo>
                <a:lnTo>
                  <a:pt x="12213022" y="0"/>
                </a:lnTo>
                <a:lnTo>
                  <a:pt x="12213022" y="6198108"/>
                </a:lnTo>
                <a:lnTo>
                  <a:pt x="0" y="6198108"/>
                </a:lnTo>
                <a:lnTo>
                  <a:pt x="0" y="0"/>
                </a:lnTo>
                <a:close/>
              </a:path>
            </a:pathLst>
          </a:custGeom>
          <a:blipFill>
            <a:blip r:embed="rId3"/>
            <a:stretch>
              <a:fillRect/>
            </a:stretch>
          </a:blipFill>
        </p:spPr>
      </p:sp>
      <p:sp>
        <p:nvSpPr>
          <p:cNvPr id="4" name="Freeform 4"/>
          <p:cNvSpPr/>
          <p:nvPr/>
        </p:nvSpPr>
        <p:spPr>
          <a:xfrm rot="-164045">
            <a:off x="9908705" y="7357606"/>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5" name="Freeform 5"/>
          <p:cNvSpPr/>
          <p:nvPr/>
        </p:nvSpPr>
        <p:spPr>
          <a:xfrm rot="-164045">
            <a:off x="1760934" y="8230327"/>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6" name="Freeform 6"/>
          <p:cNvSpPr/>
          <p:nvPr/>
        </p:nvSpPr>
        <p:spPr>
          <a:xfrm>
            <a:off x="-760417" y="773703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7" name="Freeform 7"/>
          <p:cNvSpPr/>
          <p:nvPr/>
        </p:nvSpPr>
        <p:spPr>
          <a:xfrm>
            <a:off x="-8875717" y="6864315"/>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8" name="Freeform 8"/>
          <p:cNvSpPr/>
          <p:nvPr/>
        </p:nvSpPr>
        <p:spPr>
          <a:xfrm>
            <a:off x="8046662" y="7069848"/>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9" name="TextBox 9"/>
          <p:cNvSpPr txBox="1"/>
          <p:nvPr/>
        </p:nvSpPr>
        <p:spPr>
          <a:xfrm>
            <a:off x="3240946" y="3027213"/>
            <a:ext cx="11806109" cy="2346796"/>
          </a:xfrm>
          <a:prstGeom prst="rect">
            <a:avLst/>
          </a:prstGeom>
        </p:spPr>
        <p:txBody>
          <a:bodyPr lIns="0" tIns="0" rIns="0" bIns="0" rtlCol="0" anchor="t">
            <a:spAutoFit/>
          </a:bodyPr>
          <a:lstStyle/>
          <a:p>
            <a:pPr algn="ctr">
              <a:lnSpc>
                <a:spcPts val="20999"/>
              </a:lnSpc>
            </a:pPr>
            <a:r>
              <a:rPr lang="en-US" sz="8500" dirty="0">
                <a:solidFill>
                  <a:srgbClr val="7D5084"/>
                </a:solidFill>
                <a:latin typeface="IM Fell"/>
                <a:ea typeface="IM Fell"/>
                <a:cs typeface="IM Fell"/>
                <a:sym typeface="IM Fell"/>
              </a:rPr>
              <a:t>Bias Variance Tradeoff</a:t>
            </a:r>
          </a:p>
        </p:txBody>
      </p:sp>
      <p:sp>
        <p:nvSpPr>
          <p:cNvPr id="10" name="TextBox 10"/>
          <p:cNvSpPr txBox="1"/>
          <p:nvPr/>
        </p:nvSpPr>
        <p:spPr>
          <a:xfrm>
            <a:off x="3707057" y="5101462"/>
            <a:ext cx="10873887" cy="763158"/>
          </a:xfrm>
          <a:prstGeom prst="rect">
            <a:avLst/>
          </a:prstGeom>
        </p:spPr>
        <p:txBody>
          <a:bodyPr lIns="0" tIns="0" rIns="0" bIns="0" rtlCol="0" anchor="t">
            <a:spAutoFit/>
          </a:bodyPr>
          <a:lstStyle/>
          <a:p>
            <a:pPr algn="ctr">
              <a:lnSpc>
                <a:spcPts val="6937"/>
              </a:lnSpc>
            </a:pPr>
            <a:r>
              <a:rPr lang="en-US" sz="3200" dirty="0">
                <a:solidFill>
                  <a:srgbClr val="3B424E"/>
                </a:solidFill>
                <a:latin typeface="Didact Gothic"/>
                <a:ea typeface="Didact Gothic"/>
                <a:cs typeface="Didact Gothic"/>
                <a:sym typeface="Didact Gothic"/>
              </a:rPr>
              <a:t>By Thanuja Polani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5290EE-00AA-515B-3B12-48A07B93C89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5AAFCFA-6E7A-9A74-DB43-3D5E9EE44C5D}"/>
              </a:ext>
            </a:extLst>
          </p:cNvPr>
          <p:cNvSpPr/>
          <p:nvPr/>
        </p:nvSpPr>
        <p:spPr>
          <a:xfrm>
            <a:off x="0" y="4697"/>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3" name="Freeform 3">
            <a:extLst>
              <a:ext uri="{FF2B5EF4-FFF2-40B4-BE49-F238E27FC236}">
                <a16:creationId xmlns:a16="http://schemas.microsoft.com/office/drawing/2014/main" id="{94555A40-F878-B4A7-0ED9-802EF2B9F2C0}"/>
              </a:ext>
            </a:extLst>
          </p:cNvPr>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4" name="Freeform 4">
            <a:extLst>
              <a:ext uri="{FF2B5EF4-FFF2-40B4-BE49-F238E27FC236}">
                <a16:creationId xmlns:a16="http://schemas.microsoft.com/office/drawing/2014/main" id="{BBFFA50B-204A-6D48-53CE-BAF8B5B95647}"/>
              </a:ext>
            </a:extLst>
          </p:cNvPr>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5" name="Freeform 5">
            <a:extLst>
              <a:ext uri="{FF2B5EF4-FFF2-40B4-BE49-F238E27FC236}">
                <a16:creationId xmlns:a16="http://schemas.microsoft.com/office/drawing/2014/main" id="{E36B52AE-BD45-E8B6-0004-39942A689FE2}"/>
              </a:ext>
            </a:extLst>
          </p:cNvPr>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6" name="Freeform 6">
            <a:extLst>
              <a:ext uri="{FF2B5EF4-FFF2-40B4-BE49-F238E27FC236}">
                <a16:creationId xmlns:a16="http://schemas.microsoft.com/office/drawing/2014/main" id="{33E24907-7347-5E0E-BF76-C78C07D30AC2}"/>
              </a:ext>
            </a:extLst>
          </p:cNvPr>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7" name="Freeform 7">
            <a:extLst>
              <a:ext uri="{FF2B5EF4-FFF2-40B4-BE49-F238E27FC236}">
                <a16:creationId xmlns:a16="http://schemas.microsoft.com/office/drawing/2014/main" id="{09836D03-3ACC-BF32-DA08-0BEFD6005E28}"/>
              </a:ext>
            </a:extLst>
          </p:cNvPr>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8" name="Freeform 8">
            <a:extLst>
              <a:ext uri="{FF2B5EF4-FFF2-40B4-BE49-F238E27FC236}">
                <a16:creationId xmlns:a16="http://schemas.microsoft.com/office/drawing/2014/main" id="{7AB16F12-AC7A-EC36-A412-6EE33DEA8D2D}"/>
              </a:ext>
            </a:extLst>
          </p:cNvPr>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9" name="TextBox 9">
            <a:extLst>
              <a:ext uri="{FF2B5EF4-FFF2-40B4-BE49-F238E27FC236}">
                <a16:creationId xmlns:a16="http://schemas.microsoft.com/office/drawing/2014/main" id="{A18E11C8-E85B-2C88-E514-D2A701EB7D22}"/>
              </a:ext>
            </a:extLst>
          </p:cNvPr>
          <p:cNvSpPr txBox="1"/>
          <p:nvPr/>
        </p:nvSpPr>
        <p:spPr>
          <a:xfrm>
            <a:off x="4038600" y="5548"/>
            <a:ext cx="9295070" cy="1771639"/>
          </a:xfrm>
          <a:prstGeom prst="rect">
            <a:avLst/>
          </a:prstGeom>
        </p:spPr>
        <p:txBody>
          <a:bodyPr lIns="0" tIns="0" rIns="0" bIns="0" rtlCol="0" anchor="t">
            <a:spAutoFit/>
          </a:bodyPr>
          <a:lstStyle/>
          <a:p>
            <a:pPr algn="ctr">
              <a:lnSpc>
                <a:spcPts val="16532"/>
              </a:lnSpc>
            </a:pPr>
            <a:r>
              <a:rPr lang="en-US" sz="4800" dirty="0">
                <a:solidFill>
                  <a:srgbClr val="7D5084"/>
                </a:solidFill>
                <a:latin typeface="IM Fell"/>
                <a:sym typeface="IM Fell"/>
              </a:rPr>
              <a:t>Key</a:t>
            </a:r>
            <a:r>
              <a:rPr lang="en-US" sz="4800" dirty="0">
                <a:solidFill>
                  <a:srgbClr val="C4A4CC"/>
                </a:solidFill>
                <a:latin typeface="IM Fell"/>
                <a:ea typeface="IM Fell"/>
                <a:cs typeface="IM Fell"/>
                <a:sym typeface="IM Fell"/>
              </a:rPr>
              <a:t> </a:t>
            </a:r>
            <a:r>
              <a:rPr lang="en-US" sz="4800" dirty="0">
                <a:solidFill>
                  <a:srgbClr val="7D5084"/>
                </a:solidFill>
                <a:latin typeface="IM Fell"/>
                <a:sym typeface="IM Fell"/>
              </a:rPr>
              <a:t>Phases in Learning Curves</a:t>
            </a:r>
          </a:p>
        </p:txBody>
      </p:sp>
      <p:sp>
        <p:nvSpPr>
          <p:cNvPr id="12" name="TextBox 10">
            <a:extLst>
              <a:ext uri="{FF2B5EF4-FFF2-40B4-BE49-F238E27FC236}">
                <a16:creationId xmlns:a16="http://schemas.microsoft.com/office/drawing/2014/main" id="{508CCACA-F744-A8E6-A693-B0B9271300D2}"/>
              </a:ext>
            </a:extLst>
          </p:cNvPr>
          <p:cNvSpPr txBox="1"/>
          <p:nvPr/>
        </p:nvSpPr>
        <p:spPr>
          <a:xfrm>
            <a:off x="1620058" y="1824160"/>
            <a:ext cx="13619942" cy="6771084"/>
          </a:xfrm>
          <a:prstGeom prst="rect">
            <a:avLst/>
          </a:prstGeom>
        </p:spPr>
        <p:txBody>
          <a:bodyPr wrap="square" lIns="0" tIns="0" rIns="0" bIns="0" rtlCol="0" anchor="t">
            <a:spAutoFit/>
          </a:bodyPr>
          <a:lstStyle/>
          <a:p>
            <a:r>
              <a:rPr lang="en-US" sz="3200" dirty="0">
                <a:solidFill>
                  <a:srgbClr val="3B424E"/>
                </a:solidFill>
                <a:latin typeface="Didact Gothic"/>
              </a:rPr>
              <a:t>Optimal Fit:</a:t>
            </a:r>
          </a:p>
          <a:p>
            <a:pPr marL="742950" lvl="1" indent="-285750">
              <a:buFont typeface="Arial" panose="020B0604020202020204" pitchFamily="34" charset="0"/>
              <a:buChar char="•"/>
            </a:pPr>
            <a:r>
              <a:rPr lang="en-US" sz="3200" dirty="0">
                <a:solidFill>
                  <a:srgbClr val="3B424E"/>
                </a:solidFill>
                <a:latin typeface="Didact Gothic"/>
              </a:rPr>
              <a:t>Mid Training Stage:</a:t>
            </a:r>
          </a:p>
          <a:p>
            <a:pPr marL="1200150" lvl="2" indent="-285750">
              <a:buFont typeface="Arial" panose="020B0604020202020204" pitchFamily="34" charset="0"/>
              <a:buChar char="•"/>
            </a:pPr>
            <a:r>
              <a:rPr lang="en-US" sz="3200" dirty="0">
                <a:solidFill>
                  <a:srgbClr val="3B424E"/>
                </a:solidFill>
                <a:latin typeface="Didact Gothic"/>
              </a:rPr>
              <a:t>As training continues, training error continues to decrease because the model is learning and improving.</a:t>
            </a:r>
          </a:p>
          <a:p>
            <a:pPr marL="1200150" lvl="2" indent="-285750">
              <a:buFont typeface="Arial" panose="020B0604020202020204" pitchFamily="34" charset="0"/>
              <a:buChar char="•"/>
            </a:pPr>
            <a:r>
              <a:rPr lang="en-US" sz="3200" dirty="0">
                <a:solidFill>
                  <a:srgbClr val="3B424E"/>
                </a:solidFill>
                <a:latin typeface="Didact Gothic"/>
              </a:rPr>
              <a:t>Test error starts to decrease as well, reflecting the model’s improved ability to generalize to unseen data.</a:t>
            </a:r>
          </a:p>
          <a:p>
            <a:pPr marL="1200150" lvl="2" indent="-285750">
              <a:buFont typeface="Arial" panose="020B0604020202020204" pitchFamily="34" charset="0"/>
              <a:buChar char="•"/>
            </a:pPr>
            <a:r>
              <a:rPr lang="en-US" sz="3200" dirty="0">
                <a:solidFill>
                  <a:srgbClr val="3B424E"/>
                </a:solidFill>
                <a:latin typeface="Didact Gothic"/>
              </a:rPr>
              <a:t>This is the sweet spot where the model is learning to capture the underlying data patterns without fitting noise. At this point, bias is low, and variance is also balanced.</a:t>
            </a:r>
          </a:p>
          <a:p>
            <a:pPr marL="742950" lvl="1" indent="-285750">
              <a:buFont typeface="Arial" panose="020B0604020202020204" pitchFamily="34" charset="0"/>
              <a:buChar char="•"/>
            </a:pPr>
            <a:r>
              <a:rPr lang="en-US" sz="3200" dirty="0">
                <a:solidFill>
                  <a:srgbClr val="3B424E"/>
                </a:solidFill>
                <a:latin typeface="Didact Gothic"/>
              </a:rPr>
              <a:t>What to look for: If the test error is decreasing and getting close to the training error, it indicates that the model is fitting the data well and generalizing effectively. This is the point of optimal model performance, where bias and variance are balanced.</a:t>
            </a:r>
          </a:p>
          <a:p>
            <a:endParaRPr lang="en-US" sz="2400" b="1" dirty="0">
              <a:solidFill>
                <a:srgbClr val="3B424E"/>
              </a:solidFill>
              <a:latin typeface="Didact Gothic"/>
              <a:sym typeface="Didact Gothic"/>
            </a:endParaRPr>
          </a:p>
        </p:txBody>
      </p:sp>
    </p:spTree>
    <p:extLst>
      <p:ext uri="{BB962C8B-B14F-4D97-AF65-F5344CB8AC3E}">
        <p14:creationId xmlns:p14="http://schemas.microsoft.com/office/powerpoint/2010/main" val="29991552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E68C4275-4A21-9663-99DC-E0677F72F57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0C7DF4B-B82F-9254-A7CB-B3469E6B2205}"/>
              </a:ext>
            </a:extLst>
          </p:cNvPr>
          <p:cNvSpPr/>
          <p:nvPr/>
        </p:nvSpPr>
        <p:spPr>
          <a:xfrm>
            <a:off x="0" y="4697"/>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38888" b="-38888"/>
            </a:stretch>
          </a:blipFill>
        </p:spPr>
        <p:txBody>
          <a:bodyPr/>
          <a:lstStyle/>
          <a:p>
            <a:endParaRPr lang="en-US" dirty="0"/>
          </a:p>
        </p:txBody>
      </p:sp>
      <p:sp>
        <p:nvSpPr>
          <p:cNvPr id="3" name="Freeform 3">
            <a:extLst>
              <a:ext uri="{FF2B5EF4-FFF2-40B4-BE49-F238E27FC236}">
                <a16:creationId xmlns:a16="http://schemas.microsoft.com/office/drawing/2014/main" id="{92B9297F-EF46-E63E-2C1A-8580E61255A1}"/>
              </a:ext>
            </a:extLst>
          </p:cNvPr>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4"/>
            <a:stretch>
              <a:fillRect/>
            </a:stretch>
          </a:blipFill>
        </p:spPr>
      </p:sp>
      <p:sp>
        <p:nvSpPr>
          <p:cNvPr id="4" name="Freeform 4">
            <a:extLst>
              <a:ext uri="{FF2B5EF4-FFF2-40B4-BE49-F238E27FC236}">
                <a16:creationId xmlns:a16="http://schemas.microsoft.com/office/drawing/2014/main" id="{CBAF811B-E80D-C4DE-3608-CAEDBA891667}"/>
              </a:ext>
            </a:extLst>
          </p:cNvPr>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4"/>
            <a:stretch>
              <a:fillRect/>
            </a:stretch>
          </a:blipFill>
        </p:spPr>
      </p:sp>
      <p:sp>
        <p:nvSpPr>
          <p:cNvPr id="5" name="Freeform 5">
            <a:extLst>
              <a:ext uri="{FF2B5EF4-FFF2-40B4-BE49-F238E27FC236}">
                <a16:creationId xmlns:a16="http://schemas.microsoft.com/office/drawing/2014/main" id="{5D898885-D8FA-903D-2F69-8076783F1976}"/>
              </a:ext>
            </a:extLst>
          </p:cNvPr>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4"/>
            <a:stretch>
              <a:fillRect/>
            </a:stretch>
          </a:blipFill>
        </p:spPr>
      </p:sp>
      <p:sp>
        <p:nvSpPr>
          <p:cNvPr id="6" name="Freeform 6">
            <a:extLst>
              <a:ext uri="{FF2B5EF4-FFF2-40B4-BE49-F238E27FC236}">
                <a16:creationId xmlns:a16="http://schemas.microsoft.com/office/drawing/2014/main" id="{6570E923-A67D-D568-2195-8150903191B0}"/>
              </a:ext>
            </a:extLst>
          </p:cNvPr>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5"/>
            <a:stretch>
              <a:fillRect/>
            </a:stretch>
          </a:blipFill>
        </p:spPr>
      </p:sp>
      <p:sp>
        <p:nvSpPr>
          <p:cNvPr id="7" name="Freeform 7">
            <a:extLst>
              <a:ext uri="{FF2B5EF4-FFF2-40B4-BE49-F238E27FC236}">
                <a16:creationId xmlns:a16="http://schemas.microsoft.com/office/drawing/2014/main" id="{1BB1197F-A0D6-D788-9818-3B6AAAA404EB}"/>
              </a:ext>
            </a:extLst>
          </p:cNvPr>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5"/>
            <a:stretch>
              <a:fillRect/>
            </a:stretch>
          </a:blipFill>
        </p:spPr>
      </p:sp>
      <p:sp>
        <p:nvSpPr>
          <p:cNvPr id="8" name="Freeform 8">
            <a:extLst>
              <a:ext uri="{FF2B5EF4-FFF2-40B4-BE49-F238E27FC236}">
                <a16:creationId xmlns:a16="http://schemas.microsoft.com/office/drawing/2014/main" id="{2A014C8D-E439-DF03-7C4A-90C201BE385A}"/>
              </a:ext>
            </a:extLst>
          </p:cNvPr>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5"/>
            <a:stretch>
              <a:fillRect/>
            </a:stretch>
          </a:blipFill>
        </p:spPr>
      </p:sp>
      <p:sp>
        <p:nvSpPr>
          <p:cNvPr id="9" name="TextBox 9">
            <a:extLst>
              <a:ext uri="{FF2B5EF4-FFF2-40B4-BE49-F238E27FC236}">
                <a16:creationId xmlns:a16="http://schemas.microsoft.com/office/drawing/2014/main" id="{7A66FACB-38C4-68FA-CCD3-6993C1713000}"/>
              </a:ext>
            </a:extLst>
          </p:cNvPr>
          <p:cNvSpPr txBox="1"/>
          <p:nvPr/>
        </p:nvSpPr>
        <p:spPr>
          <a:xfrm>
            <a:off x="4038600" y="5548"/>
            <a:ext cx="9295070" cy="1771639"/>
          </a:xfrm>
          <a:prstGeom prst="rect">
            <a:avLst/>
          </a:prstGeom>
        </p:spPr>
        <p:txBody>
          <a:bodyPr lIns="0" tIns="0" rIns="0" bIns="0" rtlCol="0" anchor="t">
            <a:spAutoFit/>
          </a:bodyPr>
          <a:lstStyle/>
          <a:p>
            <a:pPr algn="ctr">
              <a:lnSpc>
                <a:spcPts val="16532"/>
              </a:lnSpc>
            </a:pPr>
            <a:r>
              <a:rPr lang="en-US" sz="4800" dirty="0">
                <a:solidFill>
                  <a:srgbClr val="7D5084"/>
                </a:solidFill>
                <a:latin typeface="IM Fell"/>
                <a:sym typeface="IM Fell"/>
              </a:rPr>
              <a:t>Key</a:t>
            </a:r>
            <a:r>
              <a:rPr lang="en-US" sz="4800" dirty="0">
                <a:solidFill>
                  <a:srgbClr val="C4A4CC"/>
                </a:solidFill>
                <a:latin typeface="IM Fell"/>
                <a:ea typeface="IM Fell"/>
                <a:cs typeface="IM Fell"/>
                <a:sym typeface="IM Fell"/>
              </a:rPr>
              <a:t> </a:t>
            </a:r>
            <a:r>
              <a:rPr lang="en-US" sz="4800" dirty="0">
                <a:solidFill>
                  <a:srgbClr val="7D5084"/>
                </a:solidFill>
                <a:latin typeface="IM Fell"/>
                <a:sym typeface="IM Fell"/>
              </a:rPr>
              <a:t>Phases in Learning Curves</a:t>
            </a:r>
          </a:p>
        </p:txBody>
      </p:sp>
      <p:sp>
        <p:nvSpPr>
          <p:cNvPr id="12" name="TextBox 10">
            <a:extLst>
              <a:ext uri="{FF2B5EF4-FFF2-40B4-BE49-F238E27FC236}">
                <a16:creationId xmlns:a16="http://schemas.microsoft.com/office/drawing/2014/main" id="{303AD254-05AF-E5B7-22BD-F1529B8D2966}"/>
              </a:ext>
            </a:extLst>
          </p:cNvPr>
          <p:cNvSpPr txBox="1"/>
          <p:nvPr/>
        </p:nvSpPr>
        <p:spPr>
          <a:xfrm>
            <a:off x="1620058" y="1824160"/>
            <a:ext cx="13619942" cy="6771084"/>
          </a:xfrm>
          <a:prstGeom prst="rect">
            <a:avLst/>
          </a:prstGeom>
        </p:spPr>
        <p:txBody>
          <a:bodyPr wrap="square" lIns="0" tIns="0" rIns="0" bIns="0" rtlCol="0" anchor="t">
            <a:spAutoFit/>
          </a:bodyPr>
          <a:lstStyle/>
          <a:p>
            <a:r>
              <a:rPr lang="en-US" sz="3200" dirty="0">
                <a:solidFill>
                  <a:srgbClr val="3B424E"/>
                </a:solidFill>
                <a:latin typeface="Didact Gothic"/>
              </a:rPr>
              <a:t>Later Training Stage:</a:t>
            </a:r>
          </a:p>
          <a:p>
            <a:pPr marL="742950" lvl="1" indent="-285750">
              <a:buFont typeface="Arial" panose="020B0604020202020204" pitchFamily="34" charset="0"/>
              <a:buChar char="•"/>
            </a:pPr>
            <a:r>
              <a:rPr lang="en-US" sz="3200" dirty="0">
                <a:solidFill>
                  <a:srgbClr val="3B424E"/>
                </a:solidFill>
                <a:latin typeface="Didact Gothic"/>
              </a:rPr>
              <a:t>As the model becomes increasingly complex (e.g., by training for more steps or adding features), training error continues to decrease because the model is fitting the training data more closely.</a:t>
            </a:r>
          </a:p>
          <a:p>
            <a:pPr marL="742950" lvl="1" indent="-285750">
              <a:buFont typeface="Arial" panose="020B0604020202020204" pitchFamily="34" charset="0"/>
              <a:buChar char="•"/>
            </a:pPr>
            <a:r>
              <a:rPr lang="en-US" sz="3200" dirty="0">
                <a:solidFill>
                  <a:srgbClr val="3B424E"/>
                </a:solidFill>
                <a:latin typeface="Didact Gothic"/>
              </a:rPr>
              <a:t>However, test error starts to increase after a certain point. This happens because the model is starting to fit noise in the training data, causing it to perform poorly on new, unseen data.</a:t>
            </a:r>
          </a:p>
          <a:p>
            <a:pPr marL="742950" lvl="1" indent="-285750">
              <a:buFont typeface="Arial" panose="020B0604020202020204" pitchFamily="34" charset="0"/>
              <a:buChar char="•"/>
            </a:pPr>
            <a:r>
              <a:rPr lang="en-US" sz="3200" dirty="0">
                <a:solidFill>
                  <a:srgbClr val="3B424E"/>
                </a:solidFill>
                <a:latin typeface="Didact Gothic"/>
              </a:rPr>
              <a:t>This is a classic case of overfitting, where the model is too complex and variance dominates, leading to poor generalization.</a:t>
            </a:r>
          </a:p>
          <a:p>
            <a:pPr>
              <a:buFont typeface="Arial" panose="020B0604020202020204" pitchFamily="34" charset="0"/>
              <a:buChar char="•"/>
            </a:pPr>
            <a:r>
              <a:rPr lang="en-US" sz="3200" dirty="0">
                <a:solidFill>
                  <a:srgbClr val="3B424E"/>
                </a:solidFill>
                <a:latin typeface="Didact Gothic"/>
              </a:rPr>
              <a:t>What to look for: When the training error keeps decreasing, but the test error starts increasing, it indicates high variance (overfitting). The model is too complex for the amount of training data, and you need to simplify it or apply regularization.</a:t>
            </a:r>
          </a:p>
          <a:p>
            <a:endParaRPr lang="en-US" sz="2400" b="1" dirty="0">
              <a:solidFill>
                <a:srgbClr val="3B424E"/>
              </a:solidFill>
              <a:latin typeface="Didact Gothic"/>
              <a:sym typeface="Didact Gothic"/>
            </a:endParaRPr>
          </a:p>
        </p:txBody>
      </p:sp>
    </p:spTree>
    <p:extLst>
      <p:ext uri="{BB962C8B-B14F-4D97-AF65-F5344CB8AC3E}">
        <p14:creationId xmlns:p14="http://schemas.microsoft.com/office/powerpoint/2010/main" val="976354051"/>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38888" b="-38888"/>
            </a:stretch>
          </a:blipFill>
        </p:spPr>
        <p:txBody>
          <a:bodyPr/>
          <a:lstStyle/>
          <a:p>
            <a:endParaRPr lang="en-US" dirty="0"/>
          </a:p>
        </p:txBody>
      </p:sp>
      <p:sp>
        <p:nvSpPr>
          <p:cNvPr id="3" name="Freeform 3"/>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4"/>
            <a:stretch>
              <a:fillRect/>
            </a:stretch>
          </a:blipFill>
        </p:spPr>
      </p:sp>
      <p:sp>
        <p:nvSpPr>
          <p:cNvPr id="4" name="Freeform 4"/>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4"/>
            <a:stretch>
              <a:fillRect/>
            </a:stretch>
          </a:blipFill>
        </p:spPr>
      </p:sp>
      <p:sp>
        <p:nvSpPr>
          <p:cNvPr id="5" name="Freeform 5"/>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4"/>
            <a:stretch>
              <a:fillRect/>
            </a:stretch>
          </a:blipFill>
        </p:spPr>
      </p:sp>
      <p:sp>
        <p:nvSpPr>
          <p:cNvPr id="6" name="Freeform 6"/>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5"/>
            <a:stretch>
              <a:fillRect/>
            </a:stretch>
          </a:blipFill>
        </p:spPr>
      </p:sp>
      <p:sp>
        <p:nvSpPr>
          <p:cNvPr id="7" name="Freeform 7"/>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5"/>
            <a:stretch>
              <a:fillRect/>
            </a:stretch>
          </a:blipFill>
        </p:spPr>
      </p:sp>
      <p:sp>
        <p:nvSpPr>
          <p:cNvPr id="8" name="Freeform 8"/>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5"/>
            <a:stretch>
              <a:fillRect/>
            </a:stretch>
          </a:blipFill>
        </p:spPr>
      </p:sp>
      <p:sp>
        <p:nvSpPr>
          <p:cNvPr id="9" name="TextBox 9"/>
          <p:cNvSpPr txBox="1"/>
          <p:nvPr/>
        </p:nvSpPr>
        <p:spPr>
          <a:xfrm>
            <a:off x="4496465" y="1399027"/>
            <a:ext cx="9295070" cy="1771639"/>
          </a:xfrm>
          <a:prstGeom prst="rect">
            <a:avLst/>
          </a:prstGeom>
        </p:spPr>
        <p:txBody>
          <a:bodyPr lIns="0" tIns="0" rIns="0" bIns="0" rtlCol="0" anchor="t">
            <a:spAutoFit/>
          </a:bodyPr>
          <a:lstStyle/>
          <a:p>
            <a:pPr algn="ctr">
              <a:lnSpc>
                <a:spcPts val="16532"/>
              </a:lnSpc>
            </a:pPr>
            <a:r>
              <a:rPr lang="en-US" sz="4800" dirty="0">
                <a:solidFill>
                  <a:srgbClr val="7D5084"/>
                </a:solidFill>
                <a:latin typeface="IM Fell"/>
              </a:rPr>
              <a:t>Interpreting Learning Curves</a:t>
            </a:r>
            <a:endParaRPr lang="en-US" sz="4800" dirty="0">
              <a:solidFill>
                <a:srgbClr val="7D5084"/>
              </a:solidFill>
              <a:latin typeface="IM Fell"/>
              <a:sym typeface="IM Fell"/>
            </a:endParaRPr>
          </a:p>
        </p:txBody>
      </p:sp>
      <p:sp>
        <p:nvSpPr>
          <p:cNvPr id="15" name="TextBox 14">
            <a:extLst>
              <a:ext uri="{FF2B5EF4-FFF2-40B4-BE49-F238E27FC236}">
                <a16:creationId xmlns:a16="http://schemas.microsoft.com/office/drawing/2014/main" id="{A7D80516-4CA1-7A97-8921-33E0A1BE4F67}"/>
              </a:ext>
            </a:extLst>
          </p:cNvPr>
          <p:cNvSpPr txBox="1"/>
          <p:nvPr/>
        </p:nvSpPr>
        <p:spPr>
          <a:xfrm>
            <a:off x="1981200" y="3543300"/>
            <a:ext cx="14325600" cy="5601533"/>
          </a:xfrm>
          <a:prstGeom prst="rect">
            <a:avLst/>
          </a:prstGeom>
          <a:noFill/>
        </p:spPr>
        <p:txBody>
          <a:bodyPr wrap="square" rtlCol="0">
            <a:spAutoFit/>
          </a:bodyPr>
          <a:lstStyle/>
          <a:p>
            <a:pPr marL="0" marR="0" lvl="0" indent="0" fontAlgn="base">
              <a:lnSpc>
                <a:spcPct val="100000"/>
              </a:lnSpc>
              <a:spcBef>
                <a:spcPct val="0"/>
              </a:spcBef>
              <a:spcAft>
                <a:spcPct val="0"/>
              </a:spcAft>
              <a:buClrTx/>
              <a:buSzTx/>
              <a:buFontTx/>
              <a:buChar char="•"/>
              <a:tabLst/>
            </a:pPr>
            <a:r>
              <a:rPr lang="en-US" altLang="en-US" sz="2000" dirty="0">
                <a:solidFill>
                  <a:srgbClr val="3B424E"/>
                </a:solidFill>
                <a:latin typeface="Didact Gothic"/>
              </a:rPr>
              <a:t>Training Error: Starts high, decreases as the model learns more.</a:t>
            </a:r>
          </a:p>
          <a:p>
            <a:pPr marL="0" marR="0" lvl="0" indent="0" fontAlgn="base">
              <a:lnSpc>
                <a:spcPct val="100000"/>
              </a:lnSpc>
              <a:spcBef>
                <a:spcPct val="0"/>
              </a:spcBef>
              <a:spcAft>
                <a:spcPct val="0"/>
              </a:spcAft>
              <a:buClrTx/>
              <a:buSzTx/>
              <a:buFontTx/>
              <a:buChar char="•"/>
              <a:tabLst/>
            </a:pPr>
            <a:r>
              <a:rPr lang="en-US" altLang="en-US" sz="2000" dirty="0">
                <a:solidFill>
                  <a:srgbClr val="3B424E"/>
                </a:solidFill>
                <a:latin typeface="Didact Gothic"/>
              </a:rPr>
              <a:t>Test Error: Decreases initially, but starts increasing once the model starts overfitting.</a:t>
            </a:r>
          </a:p>
          <a:p>
            <a:pPr marL="0" marR="0" lvl="0" indent="0" fontAlgn="base">
              <a:lnSpc>
                <a:spcPct val="100000"/>
              </a:lnSpc>
              <a:spcBef>
                <a:spcPct val="0"/>
              </a:spcBef>
              <a:spcAft>
                <a:spcPct val="0"/>
              </a:spcAft>
              <a:buClrTx/>
              <a:buSzTx/>
              <a:buFontTx/>
              <a:buChar char="•"/>
              <a:tabLst/>
            </a:pPr>
            <a:r>
              <a:rPr lang="en-US" altLang="en-US" sz="2000" dirty="0">
                <a:solidFill>
                  <a:srgbClr val="3B424E"/>
                </a:solidFill>
                <a:latin typeface="Didact Gothic"/>
              </a:rPr>
              <a:t>Underfitting: Both training and test errors are high.</a:t>
            </a:r>
          </a:p>
          <a:p>
            <a:pPr marL="0" marR="0" lvl="0" indent="0" fontAlgn="base">
              <a:lnSpc>
                <a:spcPct val="100000"/>
              </a:lnSpc>
              <a:spcBef>
                <a:spcPct val="0"/>
              </a:spcBef>
              <a:spcAft>
                <a:spcPct val="0"/>
              </a:spcAft>
              <a:buClrTx/>
              <a:buSzTx/>
              <a:buFontTx/>
              <a:buChar char="•"/>
              <a:tabLst/>
            </a:pPr>
            <a:r>
              <a:rPr lang="en-US" altLang="en-US" sz="2000" dirty="0">
                <a:solidFill>
                  <a:srgbClr val="3B424E"/>
                </a:solidFill>
                <a:latin typeface="Didact Gothic"/>
              </a:rPr>
              <a:t>Optimal Fit: Test error is low, and close to training error.</a:t>
            </a:r>
          </a:p>
          <a:p>
            <a:pPr marL="0" marR="0" lvl="0" indent="0" fontAlgn="base">
              <a:lnSpc>
                <a:spcPct val="100000"/>
              </a:lnSpc>
              <a:spcBef>
                <a:spcPct val="0"/>
              </a:spcBef>
              <a:spcAft>
                <a:spcPct val="0"/>
              </a:spcAft>
              <a:buClrTx/>
              <a:buSzTx/>
              <a:buFontTx/>
              <a:buChar char="•"/>
              <a:tabLst/>
            </a:pPr>
            <a:r>
              <a:rPr lang="en-US" altLang="en-US" sz="2000" dirty="0">
                <a:solidFill>
                  <a:srgbClr val="3B424E"/>
                </a:solidFill>
                <a:latin typeface="Didact Gothic"/>
              </a:rPr>
              <a:t>Overfitting: Test error increases, even as training error decrease</a:t>
            </a:r>
          </a:p>
          <a:p>
            <a:pPr marL="0" marR="0" lvl="0" indent="0" fontAlgn="base">
              <a:lnSpc>
                <a:spcPct val="100000"/>
              </a:lnSpc>
              <a:spcBef>
                <a:spcPct val="0"/>
              </a:spcBef>
              <a:spcAft>
                <a:spcPct val="0"/>
              </a:spcAft>
              <a:buClrTx/>
              <a:buSzTx/>
              <a:buFontTx/>
              <a:buChar char="•"/>
              <a:tabLst/>
            </a:pPr>
            <a:endParaRPr lang="en-US" sz="2000" dirty="0">
              <a:solidFill>
                <a:srgbClr val="3B424E"/>
              </a:solidFill>
              <a:latin typeface="Didact Gothic"/>
            </a:endParaRPr>
          </a:p>
          <a:p>
            <a:pPr>
              <a:buNone/>
            </a:pPr>
            <a:r>
              <a:rPr lang="en-US" sz="2000" dirty="0">
                <a:solidFill>
                  <a:srgbClr val="3B424E"/>
                </a:solidFill>
                <a:latin typeface="Didact Gothic"/>
              </a:rPr>
              <a:t>By analyzing the learning curves, you can infer:</a:t>
            </a:r>
          </a:p>
          <a:p>
            <a:pPr>
              <a:buFont typeface="Arial" panose="020B0604020202020204" pitchFamily="34" charset="0"/>
              <a:buChar char="•"/>
            </a:pPr>
            <a:r>
              <a:rPr lang="en-US" sz="2000" dirty="0">
                <a:solidFill>
                  <a:srgbClr val="3B424E"/>
                </a:solidFill>
                <a:latin typeface="Didact Gothic"/>
              </a:rPr>
              <a:t>Underfitting: When the test and training errors are both high, the model is too simple (high bias). You should try increasing model complexity, adding more features, or training for more epochs.</a:t>
            </a:r>
          </a:p>
          <a:p>
            <a:pPr>
              <a:buFont typeface="Arial" panose="020B0604020202020204" pitchFamily="34" charset="0"/>
              <a:buChar char="•"/>
            </a:pPr>
            <a:r>
              <a:rPr lang="en-US" sz="2000" dirty="0">
                <a:solidFill>
                  <a:srgbClr val="3B424E"/>
                </a:solidFill>
                <a:latin typeface="Didact Gothic"/>
              </a:rPr>
              <a:t>Good Fit: If both training and test errors are low, the model is well-calibrated, and you have found the right balance between bias and variance.</a:t>
            </a:r>
          </a:p>
          <a:p>
            <a:pPr>
              <a:buFont typeface="Arial" panose="020B0604020202020204" pitchFamily="34" charset="0"/>
              <a:buChar char="•"/>
            </a:pPr>
            <a:r>
              <a:rPr lang="en-US" sz="2000" dirty="0">
                <a:solidFill>
                  <a:srgbClr val="3B424E"/>
                </a:solidFill>
                <a:latin typeface="Didact Gothic"/>
              </a:rPr>
              <a:t>Overfitting: When the training error is low but the test error starts to rise, the model has overfit the data (high variance). You can reduce overfitting by:</a:t>
            </a:r>
          </a:p>
          <a:p>
            <a:pPr marL="742950" lvl="1" indent="-285750">
              <a:buFont typeface="Arial" panose="020B0604020202020204" pitchFamily="34" charset="0"/>
              <a:buChar char="•"/>
            </a:pPr>
            <a:r>
              <a:rPr lang="en-US" sz="2000" dirty="0">
                <a:solidFill>
                  <a:srgbClr val="3B424E"/>
                </a:solidFill>
                <a:latin typeface="Didact Gothic"/>
              </a:rPr>
              <a:t>Simplifying the model (reducing complexity).</a:t>
            </a:r>
          </a:p>
          <a:p>
            <a:pPr marL="742950" lvl="1" indent="-285750">
              <a:buFont typeface="Arial" panose="020B0604020202020204" pitchFamily="34" charset="0"/>
              <a:buChar char="•"/>
            </a:pPr>
            <a:r>
              <a:rPr lang="en-US" sz="2000" dirty="0">
                <a:solidFill>
                  <a:srgbClr val="3B424E"/>
                </a:solidFill>
                <a:latin typeface="Didact Gothic"/>
              </a:rPr>
              <a:t>Applying regularization techniques (L1, L2).</a:t>
            </a:r>
          </a:p>
          <a:p>
            <a:pPr marL="742950" lvl="1" indent="-285750">
              <a:buFont typeface="Arial" panose="020B0604020202020204" pitchFamily="34" charset="0"/>
              <a:buChar char="•"/>
            </a:pPr>
            <a:r>
              <a:rPr lang="en-US" sz="2000" dirty="0">
                <a:solidFill>
                  <a:srgbClr val="3B424E"/>
                </a:solidFill>
                <a:latin typeface="Didact Gothic"/>
              </a:rPr>
              <a:t>Using cross-validation.</a:t>
            </a:r>
          </a:p>
          <a:p>
            <a:pPr marL="742950" lvl="1" indent="-285750">
              <a:buFont typeface="Arial" panose="020B0604020202020204" pitchFamily="34" charset="0"/>
              <a:buChar char="•"/>
            </a:pPr>
            <a:r>
              <a:rPr lang="en-US" sz="2000" dirty="0">
                <a:solidFill>
                  <a:srgbClr val="3B424E"/>
                </a:solidFill>
                <a:latin typeface="Didact Gothic"/>
              </a:rPr>
              <a:t>Increasing training data.</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dirty="0"/>
          </a:p>
        </p:txBody>
      </p:sp>
    </p:spTree>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4" name="Freeform 4"/>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5" name="Freeform 5"/>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6" name="Freeform 6"/>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7" name="Freeform 7"/>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8" name="Freeform 8"/>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9" name="TextBox 9"/>
          <p:cNvSpPr txBox="1"/>
          <p:nvPr/>
        </p:nvSpPr>
        <p:spPr>
          <a:xfrm>
            <a:off x="3240946" y="3729031"/>
            <a:ext cx="11806109" cy="2552713"/>
          </a:xfrm>
          <a:prstGeom prst="rect">
            <a:avLst/>
          </a:prstGeom>
        </p:spPr>
        <p:txBody>
          <a:bodyPr lIns="0" tIns="0" rIns="0" bIns="0" rtlCol="0" anchor="t">
            <a:spAutoFit/>
          </a:bodyPr>
          <a:lstStyle/>
          <a:p>
            <a:pPr algn="ctr">
              <a:lnSpc>
                <a:spcPts val="20999"/>
              </a:lnSpc>
            </a:pPr>
            <a:r>
              <a:rPr lang="en-US" sz="14999">
                <a:solidFill>
                  <a:srgbClr val="7D5084"/>
                </a:solidFill>
                <a:latin typeface="IM Fell"/>
                <a:ea typeface="IM Fell"/>
                <a:cs typeface="IM Fell"/>
                <a:sym typeface="IM Fell"/>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4" name="Freeform 4"/>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5" name="Freeform 5"/>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6" name="Freeform 6"/>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7" name="Freeform 7"/>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8" name="Freeform 8"/>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9" name="TextBox 9"/>
          <p:cNvSpPr txBox="1"/>
          <p:nvPr/>
        </p:nvSpPr>
        <p:spPr>
          <a:xfrm>
            <a:off x="4496465" y="1704915"/>
            <a:ext cx="9295070" cy="2020903"/>
          </a:xfrm>
          <a:prstGeom prst="rect">
            <a:avLst/>
          </a:prstGeom>
        </p:spPr>
        <p:txBody>
          <a:bodyPr lIns="0" tIns="0" rIns="0" bIns="0" rtlCol="0" anchor="t">
            <a:spAutoFit/>
          </a:bodyPr>
          <a:lstStyle/>
          <a:p>
            <a:pPr algn="ctr">
              <a:lnSpc>
                <a:spcPts val="16532"/>
              </a:lnSpc>
            </a:pPr>
            <a:r>
              <a:rPr lang="en-US" sz="11809" dirty="0">
                <a:solidFill>
                  <a:srgbClr val="7D5084"/>
                </a:solidFill>
                <a:latin typeface="IM Fell"/>
                <a:ea typeface="IM Fell"/>
                <a:cs typeface="IM Fell"/>
                <a:sym typeface="IM Fell"/>
              </a:rPr>
              <a:t>Background</a:t>
            </a:r>
          </a:p>
        </p:txBody>
      </p:sp>
      <p:sp>
        <p:nvSpPr>
          <p:cNvPr id="10" name="TextBox 10"/>
          <p:cNvSpPr txBox="1"/>
          <p:nvPr/>
        </p:nvSpPr>
        <p:spPr>
          <a:xfrm>
            <a:off x="3365179" y="4188669"/>
            <a:ext cx="11557641" cy="3094180"/>
          </a:xfrm>
          <a:prstGeom prst="rect">
            <a:avLst/>
          </a:prstGeom>
        </p:spPr>
        <p:txBody>
          <a:bodyPr lIns="0" tIns="0" rIns="0" bIns="0" rtlCol="0" anchor="t">
            <a:spAutoFit/>
          </a:bodyPr>
          <a:lstStyle/>
          <a:p>
            <a:pPr algn="ctr">
              <a:lnSpc>
                <a:spcPts val="4924"/>
              </a:lnSpc>
            </a:pPr>
            <a:r>
              <a:rPr lang="en-US" sz="3517" dirty="0">
                <a:solidFill>
                  <a:srgbClr val="3B424E"/>
                </a:solidFill>
                <a:latin typeface="Didact Gothic"/>
                <a:ea typeface="Didact Gothic"/>
                <a:cs typeface="Didact Gothic"/>
                <a:sym typeface="Didact Gothic"/>
              </a:rPr>
              <a:t>Every machine learning model can encounter errors in training. These errors are Bias and Variance and are inversely proportional</a:t>
            </a:r>
          </a:p>
          <a:p>
            <a:pPr algn="ctr">
              <a:lnSpc>
                <a:spcPts val="4924"/>
              </a:lnSpc>
            </a:pPr>
            <a:r>
              <a:rPr lang="en-US" sz="3517" dirty="0">
                <a:solidFill>
                  <a:srgbClr val="3B424E"/>
                </a:solidFill>
                <a:latin typeface="Didact Gothic"/>
              </a:rPr>
              <a:t>Bias-variance tradeoff</a:t>
            </a:r>
            <a:r>
              <a:rPr lang="en-US" sz="3517" dirty="0">
                <a:solidFill>
                  <a:srgbClr val="3B424E"/>
                </a:solidFill>
                <a:latin typeface="Didact Gothic"/>
                <a:sym typeface="Didact Gothic"/>
              </a:rPr>
              <a:t> is how we balance these errors to </a:t>
            </a:r>
            <a:r>
              <a:rPr lang="en-US" sz="3517" dirty="0">
                <a:solidFill>
                  <a:srgbClr val="3B424E"/>
                </a:solidFill>
                <a:latin typeface="Didact Gothic"/>
              </a:rPr>
              <a:t>achieve optimal performance of the model</a:t>
            </a:r>
            <a:endParaRPr lang="en-US" sz="3517" dirty="0">
              <a:solidFill>
                <a:srgbClr val="3B424E"/>
              </a:solidFill>
              <a:latin typeface="Didact Gothic"/>
              <a:sym typeface="Didact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4" name="Freeform 4"/>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5" name="Freeform 5"/>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6" name="Freeform 6"/>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7" name="Freeform 7"/>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8" name="Freeform 8"/>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9" name="TextBox 9"/>
          <p:cNvSpPr txBox="1"/>
          <p:nvPr/>
        </p:nvSpPr>
        <p:spPr>
          <a:xfrm>
            <a:off x="3853646" y="-254487"/>
            <a:ext cx="9295070" cy="2041328"/>
          </a:xfrm>
          <a:prstGeom prst="rect">
            <a:avLst/>
          </a:prstGeom>
        </p:spPr>
        <p:txBody>
          <a:bodyPr lIns="0" tIns="0" rIns="0" bIns="0" rtlCol="0" anchor="t">
            <a:spAutoFit/>
          </a:bodyPr>
          <a:lstStyle/>
          <a:p>
            <a:pPr algn="ctr">
              <a:lnSpc>
                <a:spcPts val="16532"/>
              </a:lnSpc>
            </a:pPr>
            <a:r>
              <a:rPr lang="en-US" sz="11809" dirty="0">
                <a:solidFill>
                  <a:srgbClr val="7D5084"/>
                </a:solidFill>
                <a:latin typeface="IM Fell"/>
                <a:ea typeface="IM Fell"/>
                <a:cs typeface="IM Fell"/>
                <a:sym typeface="IM Fell"/>
              </a:rPr>
              <a:t>Bias</a:t>
            </a:r>
          </a:p>
        </p:txBody>
      </p:sp>
      <p:sp>
        <p:nvSpPr>
          <p:cNvPr id="10" name="TextBox 10"/>
          <p:cNvSpPr txBox="1"/>
          <p:nvPr/>
        </p:nvSpPr>
        <p:spPr>
          <a:xfrm>
            <a:off x="2257247" y="1738808"/>
            <a:ext cx="12277962" cy="6864443"/>
          </a:xfrm>
          <a:prstGeom prst="rect">
            <a:avLst/>
          </a:prstGeom>
        </p:spPr>
        <p:txBody>
          <a:bodyPr lIns="0" tIns="0" rIns="0" bIns="0" rtlCol="0" anchor="t">
            <a:spAutoFit/>
          </a:bodyPr>
          <a:lstStyle/>
          <a:p>
            <a:pPr marL="759441" lvl="1" indent="-379721" algn="l">
              <a:lnSpc>
                <a:spcPts val="4924"/>
              </a:lnSpc>
              <a:buFont typeface="Arial"/>
              <a:buChar char="•"/>
            </a:pPr>
            <a:r>
              <a:rPr lang="en-US" sz="3517" dirty="0">
                <a:solidFill>
                  <a:srgbClr val="3B424E"/>
                </a:solidFill>
                <a:latin typeface="Didact Gothic"/>
              </a:rPr>
              <a:t>Error due to overly simplistic models</a:t>
            </a:r>
          </a:p>
          <a:p>
            <a:pPr marL="759441" lvl="1" indent="-379721" algn="l">
              <a:lnSpc>
                <a:spcPts val="4924"/>
              </a:lnSpc>
              <a:buFont typeface="Arial"/>
              <a:buChar char="•"/>
            </a:pPr>
            <a:r>
              <a:rPr lang="en-US" sz="3600" dirty="0">
                <a:solidFill>
                  <a:srgbClr val="3B424E"/>
                </a:solidFill>
                <a:latin typeface="Didact Gothic"/>
                <a:sym typeface="Didact Gothic"/>
              </a:rPr>
              <a:t>Occurs when a model is too simple and makes strong assumptions about the data.</a:t>
            </a:r>
          </a:p>
          <a:p>
            <a:pPr marL="759441" lvl="1" indent="-379721" algn="l">
              <a:lnSpc>
                <a:spcPts val="4924"/>
              </a:lnSpc>
              <a:buFont typeface="Arial"/>
              <a:buChar char="•"/>
            </a:pPr>
            <a:r>
              <a:rPr lang="en-US" sz="3517" dirty="0">
                <a:solidFill>
                  <a:srgbClr val="3B424E"/>
                </a:solidFill>
                <a:latin typeface="Didact Gothic"/>
                <a:sym typeface="Didact Gothic"/>
              </a:rPr>
              <a:t>A high-bias model doesn't learn enough from the training data and performs poorly on both training and test data.</a:t>
            </a:r>
          </a:p>
          <a:p>
            <a:pPr marL="759441" lvl="1" indent="-379721" algn="l">
              <a:lnSpc>
                <a:spcPts val="4924"/>
              </a:lnSpc>
              <a:buFont typeface="Arial"/>
              <a:buChar char="•"/>
            </a:pPr>
            <a:r>
              <a:rPr lang="en-US" sz="3517" dirty="0">
                <a:solidFill>
                  <a:srgbClr val="3B424E"/>
                </a:solidFill>
                <a:latin typeface="Didact Gothic"/>
                <a:sym typeface="Didact Gothic"/>
              </a:rPr>
              <a:t>A bias-prone model is like a student who only memorizes textbook definitions without understanding concepts, leading to poor performance on any new question.</a:t>
            </a:r>
          </a:p>
          <a:p>
            <a:pPr marL="759441" lvl="1" indent="-379721" algn="l">
              <a:lnSpc>
                <a:spcPts val="4924"/>
              </a:lnSpc>
              <a:buFont typeface="Arial"/>
              <a:buChar char="•"/>
            </a:pPr>
            <a:r>
              <a:rPr lang="en-US" sz="3517" dirty="0" err="1">
                <a:solidFill>
                  <a:srgbClr val="3B424E"/>
                </a:solidFill>
                <a:latin typeface="Didact Gothic"/>
                <a:sym typeface="Didact Gothic"/>
              </a:rPr>
              <a:t>Eg</a:t>
            </a:r>
            <a:r>
              <a:rPr lang="en-US" sz="3517" dirty="0">
                <a:solidFill>
                  <a:srgbClr val="3B424E"/>
                </a:solidFill>
                <a:latin typeface="Didact Gothic"/>
                <a:sym typeface="Didact Gothic"/>
              </a:rPr>
              <a:t>: trying to fit a straight line (linear regression) to data that follows a curved pattern—it won’t capture the complexity of the data, leading to underfitting.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F2CB95-A5FB-32F9-437F-007CDF4C4FDF}"/>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FF2BAFB-F472-B492-3CE7-B75D3A466D73}"/>
              </a:ext>
            </a:extLst>
          </p:cNvPr>
          <p:cNvSpPr/>
          <p:nvPr/>
        </p:nvSpPr>
        <p:spPr>
          <a:xfrm>
            <a:off x="0" y="-4774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a:extLst>
              <a:ext uri="{FF2B5EF4-FFF2-40B4-BE49-F238E27FC236}">
                <a16:creationId xmlns:a16="http://schemas.microsoft.com/office/drawing/2014/main" id="{D18D2401-7FD9-AC6A-4631-CC4062C3BF81}"/>
              </a:ext>
            </a:extLst>
          </p:cNvPr>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4" name="Freeform 4">
            <a:extLst>
              <a:ext uri="{FF2B5EF4-FFF2-40B4-BE49-F238E27FC236}">
                <a16:creationId xmlns:a16="http://schemas.microsoft.com/office/drawing/2014/main" id="{4E66EFCF-500C-57A1-629C-310C06C5A792}"/>
              </a:ext>
            </a:extLst>
          </p:cNvPr>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5" name="Freeform 5">
            <a:extLst>
              <a:ext uri="{FF2B5EF4-FFF2-40B4-BE49-F238E27FC236}">
                <a16:creationId xmlns:a16="http://schemas.microsoft.com/office/drawing/2014/main" id="{14B0ED3E-CDDB-3CA3-5025-C861C13149E3}"/>
              </a:ext>
            </a:extLst>
          </p:cNvPr>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6" name="Freeform 6">
            <a:extLst>
              <a:ext uri="{FF2B5EF4-FFF2-40B4-BE49-F238E27FC236}">
                <a16:creationId xmlns:a16="http://schemas.microsoft.com/office/drawing/2014/main" id="{1360738F-F647-37AA-DB04-13BEB2C27B47}"/>
              </a:ext>
            </a:extLst>
          </p:cNvPr>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7" name="Freeform 7">
            <a:extLst>
              <a:ext uri="{FF2B5EF4-FFF2-40B4-BE49-F238E27FC236}">
                <a16:creationId xmlns:a16="http://schemas.microsoft.com/office/drawing/2014/main" id="{371F5250-127D-EA3F-3811-84611194D299}"/>
              </a:ext>
            </a:extLst>
          </p:cNvPr>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8" name="Freeform 8">
            <a:extLst>
              <a:ext uri="{FF2B5EF4-FFF2-40B4-BE49-F238E27FC236}">
                <a16:creationId xmlns:a16="http://schemas.microsoft.com/office/drawing/2014/main" id="{96EBE2E8-EFFD-9D36-DF0E-081326FAA912}"/>
              </a:ext>
            </a:extLst>
          </p:cNvPr>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9" name="TextBox 9">
            <a:extLst>
              <a:ext uri="{FF2B5EF4-FFF2-40B4-BE49-F238E27FC236}">
                <a16:creationId xmlns:a16="http://schemas.microsoft.com/office/drawing/2014/main" id="{DC1E0788-FFD0-BC99-278C-3C72DD9B49C5}"/>
              </a:ext>
            </a:extLst>
          </p:cNvPr>
          <p:cNvSpPr txBox="1"/>
          <p:nvPr/>
        </p:nvSpPr>
        <p:spPr>
          <a:xfrm>
            <a:off x="4496465" y="188938"/>
            <a:ext cx="9295070" cy="2041328"/>
          </a:xfrm>
          <a:prstGeom prst="rect">
            <a:avLst/>
          </a:prstGeom>
        </p:spPr>
        <p:txBody>
          <a:bodyPr lIns="0" tIns="0" rIns="0" bIns="0" rtlCol="0" anchor="t">
            <a:spAutoFit/>
          </a:bodyPr>
          <a:lstStyle/>
          <a:p>
            <a:pPr algn="ctr">
              <a:lnSpc>
                <a:spcPts val="16532"/>
              </a:lnSpc>
            </a:pPr>
            <a:r>
              <a:rPr lang="en-US" sz="11809" dirty="0">
                <a:solidFill>
                  <a:srgbClr val="7D5084"/>
                </a:solidFill>
                <a:latin typeface="IM Fell"/>
                <a:ea typeface="IM Fell"/>
                <a:cs typeface="IM Fell"/>
                <a:sym typeface="IM Fell"/>
              </a:rPr>
              <a:t>Variance</a:t>
            </a:r>
          </a:p>
        </p:txBody>
      </p:sp>
      <p:sp>
        <p:nvSpPr>
          <p:cNvPr id="10" name="TextBox 10">
            <a:extLst>
              <a:ext uri="{FF2B5EF4-FFF2-40B4-BE49-F238E27FC236}">
                <a16:creationId xmlns:a16="http://schemas.microsoft.com/office/drawing/2014/main" id="{7DB5289D-E160-19CE-455F-88B7C55EBDD1}"/>
              </a:ext>
            </a:extLst>
          </p:cNvPr>
          <p:cNvSpPr txBox="1"/>
          <p:nvPr/>
        </p:nvSpPr>
        <p:spPr>
          <a:xfrm>
            <a:off x="2667000" y="2054468"/>
            <a:ext cx="12277962" cy="6864443"/>
          </a:xfrm>
          <a:prstGeom prst="rect">
            <a:avLst/>
          </a:prstGeom>
        </p:spPr>
        <p:txBody>
          <a:bodyPr lIns="0" tIns="0" rIns="0" bIns="0" rtlCol="0" anchor="t">
            <a:spAutoFit/>
          </a:bodyPr>
          <a:lstStyle/>
          <a:p>
            <a:pPr marL="759441" lvl="1" indent="-379721" algn="l">
              <a:lnSpc>
                <a:spcPts val="4924"/>
              </a:lnSpc>
              <a:buFont typeface="Arial"/>
              <a:buChar char="•"/>
            </a:pPr>
            <a:r>
              <a:rPr lang="en-US" sz="3517" dirty="0">
                <a:solidFill>
                  <a:srgbClr val="3B424E"/>
                </a:solidFill>
                <a:latin typeface="Didact Gothic"/>
              </a:rPr>
              <a:t>Error due to overly complex models that fit noise</a:t>
            </a:r>
          </a:p>
          <a:p>
            <a:pPr marL="759441" lvl="1" indent="-379721" algn="l">
              <a:lnSpc>
                <a:spcPts val="4924"/>
              </a:lnSpc>
              <a:buFont typeface="Arial"/>
              <a:buChar char="•"/>
            </a:pPr>
            <a:r>
              <a:rPr lang="en-US" sz="3517" dirty="0">
                <a:solidFill>
                  <a:srgbClr val="3B424E"/>
                </a:solidFill>
                <a:latin typeface="Didact Gothic"/>
                <a:sym typeface="Didact Gothic"/>
              </a:rPr>
              <a:t>Occurs when a model is too complex and captures noise along with the patterns in the training data.</a:t>
            </a:r>
          </a:p>
          <a:p>
            <a:pPr marL="759441" lvl="1" indent="-379721" algn="l">
              <a:lnSpc>
                <a:spcPts val="4924"/>
              </a:lnSpc>
              <a:buFont typeface="Arial"/>
              <a:buChar char="•"/>
            </a:pPr>
            <a:r>
              <a:rPr lang="en-US" sz="3517" dirty="0">
                <a:solidFill>
                  <a:srgbClr val="3B424E"/>
                </a:solidFill>
                <a:latin typeface="Didact Gothic"/>
                <a:sym typeface="Didact Gothic"/>
              </a:rPr>
              <a:t> A high-variance model performs well on training data but poorly on new test data because it fails to generalize</a:t>
            </a:r>
          </a:p>
          <a:p>
            <a:pPr marL="759441" lvl="1" indent="-379721" algn="l">
              <a:lnSpc>
                <a:spcPts val="4924"/>
              </a:lnSpc>
              <a:buFont typeface="Arial"/>
              <a:buChar char="•"/>
            </a:pPr>
            <a:r>
              <a:rPr lang="en-US" sz="3517" dirty="0">
                <a:solidFill>
                  <a:srgbClr val="3B424E"/>
                </a:solidFill>
                <a:latin typeface="Didact Gothic"/>
                <a:sym typeface="Didact Gothic"/>
              </a:rPr>
              <a:t>A variance-prone model is like a student who memorizes every question from past exams but struggles with any new format. </a:t>
            </a:r>
          </a:p>
          <a:p>
            <a:pPr marL="759441" lvl="1" indent="-379721" algn="l">
              <a:lnSpc>
                <a:spcPts val="4924"/>
              </a:lnSpc>
              <a:buFont typeface="Arial"/>
              <a:buChar char="•"/>
            </a:pPr>
            <a:r>
              <a:rPr lang="en-US" sz="3517" dirty="0" err="1">
                <a:solidFill>
                  <a:srgbClr val="3B424E"/>
                </a:solidFill>
                <a:latin typeface="Didact Gothic"/>
                <a:sym typeface="Didact Gothic"/>
              </a:rPr>
              <a:t>Eg</a:t>
            </a:r>
            <a:r>
              <a:rPr lang="en-US" sz="3517" dirty="0">
                <a:solidFill>
                  <a:srgbClr val="3B424E"/>
                </a:solidFill>
                <a:latin typeface="Didact Gothic"/>
                <a:sym typeface="Didact Gothic"/>
              </a:rPr>
              <a:t>: A deep decision tree memorizing the training data instead of learning general patterns.</a:t>
            </a:r>
          </a:p>
          <a:p>
            <a:pPr marL="759441" lvl="1" indent="-379721" algn="l">
              <a:lnSpc>
                <a:spcPts val="4924"/>
              </a:lnSpc>
              <a:buFont typeface="Arial"/>
              <a:buChar char="•"/>
            </a:pPr>
            <a:endParaRPr lang="en-US" sz="3517" dirty="0">
              <a:solidFill>
                <a:srgbClr val="3B424E"/>
              </a:solidFill>
              <a:latin typeface="Didact Gothic"/>
              <a:sym typeface="Didact Gothic"/>
            </a:endParaRPr>
          </a:p>
        </p:txBody>
      </p:sp>
    </p:spTree>
    <p:extLst>
      <p:ext uri="{BB962C8B-B14F-4D97-AF65-F5344CB8AC3E}">
        <p14:creationId xmlns:p14="http://schemas.microsoft.com/office/powerpoint/2010/main" val="2388578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F9E4A2-0748-AD3F-61AC-2C090A1D8FA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F7798C0-992B-1DDD-71DC-429A6DE66661}"/>
              </a:ext>
            </a:extLst>
          </p:cNvPr>
          <p:cNvSpPr/>
          <p:nvPr/>
        </p:nvSpPr>
        <p:spPr>
          <a:xfrm>
            <a:off x="0" y="-4774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a:extLst>
              <a:ext uri="{FF2B5EF4-FFF2-40B4-BE49-F238E27FC236}">
                <a16:creationId xmlns:a16="http://schemas.microsoft.com/office/drawing/2014/main" id="{3C0E3802-8F48-66EE-B7D7-A53671AC55E5}"/>
              </a:ext>
            </a:extLst>
          </p:cNvPr>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4" name="Freeform 4">
            <a:extLst>
              <a:ext uri="{FF2B5EF4-FFF2-40B4-BE49-F238E27FC236}">
                <a16:creationId xmlns:a16="http://schemas.microsoft.com/office/drawing/2014/main" id="{A6AB00FE-4E15-C6B5-DA51-2E2A2A1AF060}"/>
              </a:ext>
            </a:extLst>
          </p:cNvPr>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5" name="Freeform 5">
            <a:extLst>
              <a:ext uri="{FF2B5EF4-FFF2-40B4-BE49-F238E27FC236}">
                <a16:creationId xmlns:a16="http://schemas.microsoft.com/office/drawing/2014/main" id="{34998FCC-0550-033E-C0A7-A2C92DD19650}"/>
              </a:ext>
            </a:extLst>
          </p:cNvPr>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6" name="Freeform 6">
            <a:extLst>
              <a:ext uri="{FF2B5EF4-FFF2-40B4-BE49-F238E27FC236}">
                <a16:creationId xmlns:a16="http://schemas.microsoft.com/office/drawing/2014/main" id="{2CD7A1CE-7B94-B464-E4D5-0293C8DFED4E}"/>
              </a:ext>
            </a:extLst>
          </p:cNvPr>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7" name="Freeform 7">
            <a:extLst>
              <a:ext uri="{FF2B5EF4-FFF2-40B4-BE49-F238E27FC236}">
                <a16:creationId xmlns:a16="http://schemas.microsoft.com/office/drawing/2014/main" id="{AACC9C34-2F05-81AF-7F81-484C1D4C2886}"/>
              </a:ext>
            </a:extLst>
          </p:cNvPr>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8" name="Freeform 8">
            <a:extLst>
              <a:ext uri="{FF2B5EF4-FFF2-40B4-BE49-F238E27FC236}">
                <a16:creationId xmlns:a16="http://schemas.microsoft.com/office/drawing/2014/main" id="{B6065B5E-82B2-45AB-DB51-EE45FBFB2CB7}"/>
              </a:ext>
            </a:extLst>
          </p:cNvPr>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9" name="TextBox 9">
            <a:extLst>
              <a:ext uri="{FF2B5EF4-FFF2-40B4-BE49-F238E27FC236}">
                <a16:creationId xmlns:a16="http://schemas.microsoft.com/office/drawing/2014/main" id="{B181FD25-B5F3-A0BE-554E-1485C8373E66}"/>
              </a:ext>
            </a:extLst>
          </p:cNvPr>
          <p:cNvSpPr txBox="1"/>
          <p:nvPr/>
        </p:nvSpPr>
        <p:spPr>
          <a:xfrm>
            <a:off x="4496465" y="-387497"/>
            <a:ext cx="9295070" cy="1817805"/>
          </a:xfrm>
          <a:prstGeom prst="rect">
            <a:avLst/>
          </a:prstGeom>
        </p:spPr>
        <p:txBody>
          <a:bodyPr lIns="0" tIns="0" rIns="0" bIns="0" rtlCol="0" anchor="t">
            <a:spAutoFit/>
          </a:bodyPr>
          <a:lstStyle/>
          <a:p>
            <a:pPr algn="ctr">
              <a:lnSpc>
                <a:spcPts val="16532"/>
              </a:lnSpc>
            </a:pPr>
            <a:r>
              <a:rPr lang="en-US" sz="6000" dirty="0">
                <a:solidFill>
                  <a:srgbClr val="7D5084"/>
                </a:solidFill>
                <a:latin typeface="IM Fell"/>
                <a:ea typeface="IM Fell"/>
                <a:cs typeface="IM Fell"/>
                <a:sym typeface="IM Fell"/>
              </a:rPr>
              <a:t>What’s a good model?</a:t>
            </a:r>
          </a:p>
        </p:txBody>
      </p:sp>
      <p:sp>
        <p:nvSpPr>
          <p:cNvPr id="10" name="TextBox 10">
            <a:extLst>
              <a:ext uri="{FF2B5EF4-FFF2-40B4-BE49-F238E27FC236}">
                <a16:creationId xmlns:a16="http://schemas.microsoft.com/office/drawing/2014/main" id="{B4EA199D-E022-88B2-9357-E4A9E0ED5E00}"/>
              </a:ext>
            </a:extLst>
          </p:cNvPr>
          <p:cNvSpPr txBox="1"/>
          <p:nvPr/>
        </p:nvSpPr>
        <p:spPr>
          <a:xfrm>
            <a:off x="2597287" y="1620218"/>
            <a:ext cx="12277962" cy="4979312"/>
          </a:xfrm>
          <a:prstGeom prst="rect">
            <a:avLst/>
          </a:prstGeom>
        </p:spPr>
        <p:txBody>
          <a:bodyPr lIns="0" tIns="0" rIns="0" bIns="0" rtlCol="0" anchor="t">
            <a:spAutoFit/>
          </a:bodyPr>
          <a:lstStyle/>
          <a:p>
            <a:pPr marL="759441" lvl="1" indent="-379721" algn="l">
              <a:lnSpc>
                <a:spcPts val="4924"/>
              </a:lnSpc>
              <a:buFont typeface="Arial"/>
              <a:buChar char="•"/>
            </a:pPr>
            <a:r>
              <a:rPr lang="en-US" sz="3517" dirty="0">
                <a:solidFill>
                  <a:srgbClr val="3B424E"/>
                </a:solidFill>
                <a:latin typeface="Didact Gothic"/>
                <a:sym typeface="Didact Gothic"/>
              </a:rPr>
              <a:t>A good model should:</a:t>
            </a:r>
          </a:p>
          <a:p>
            <a:pPr marL="1216641" lvl="2" indent="-379721">
              <a:lnSpc>
                <a:spcPts val="4924"/>
              </a:lnSpc>
              <a:buFont typeface="Arial"/>
              <a:buChar char="•"/>
            </a:pPr>
            <a:r>
              <a:rPr lang="en-US" sz="3517" dirty="0">
                <a:solidFill>
                  <a:srgbClr val="3B424E"/>
                </a:solidFill>
                <a:latin typeface="Didact Gothic"/>
                <a:sym typeface="Didact Gothic"/>
              </a:rPr>
              <a:t>Capture enough complexity to learn important patterns (low bias).</a:t>
            </a:r>
          </a:p>
          <a:p>
            <a:pPr marL="1216641" lvl="2" indent="-379721">
              <a:lnSpc>
                <a:spcPts val="4924"/>
              </a:lnSpc>
              <a:buFont typeface="Arial"/>
              <a:buChar char="•"/>
            </a:pPr>
            <a:r>
              <a:rPr lang="en-US" sz="3517" dirty="0">
                <a:solidFill>
                  <a:srgbClr val="3B424E"/>
                </a:solidFill>
                <a:latin typeface="Didact Gothic"/>
                <a:sym typeface="Didact Gothic"/>
              </a:rPr>
              <a:t>Avoid memorizing unnecessary details to generalize well (low variance).</a:t>
            </a:r>
          </a:p>
          <a:p>
            <a:pPr marL="759441" lvl="1" indent="-379721" algn="l">
              <a:lnSpc>
                <a:spcPts val="4924"/>
              </a:lnSpc>
              <a:buFont typeface="Arial"/>
              <a:buChar char="•"/>
            </a:pPr>
            <a:endParaRPr lang="en-US" sz="3517" dirty="0">
              <a:solidFill>
                <a:srgbClr val="3B424E"/>
              </a:solidFill>
              <a:latin typeface="Didact Gothic"/>
              <a:sym typeface="Didact Gothic"/>
            </a:endParaRPr>
          </a:p>
          <a:p>
            <a:pPr marL="759441" lvl="1" indent="-379721" algn="l">
              <a:lnSpc>
                <a:spcPts val="4924"/>
              </a:lnSpc>
              <a:buFont typeface="Arial"/>
              <a:buChar char="•"/>
            </a:pPr>
            <a:endParaRPr lang="en-US" sz="3517" dirty="0">
              <a:solidFill>
                <a:srgbClr val="3B424E"/>
              </a:solidFill>
              <a:latin typeface="Didact Gothic"/>
              <a:sym typeface="Didact Gothic"/>
            </a:endParaRPr>
          </a:p>
          <a:p>
            <a:pPr marL="759441" lvl="1" indent="-379721" algn="l">
              <a:lnSpc>
                <a:spcPts val="4924"/>
              </a:lnSpc>
              <a:buFont typeface="Arial"/>
              <a:buChar char="•"/>
            </a:pPr>
            <a:endParaRPr lang="en-US" sz="3517" dirty="0">
              <a:solidFill>
                <a:srgbClr val="3B424E"/>
              </a:solidFill>
              <a:latin typeface="Didact Gothic"/>
              <a:sym typeface="Didact Gothic"/>
            </a:endParaRPr>
          </a:p>
        </p:txBody>
      </p:sp>
      <p:graphicFrame>
        <p:nvGraphicFramePr>
          <p:cNvPr id="11" name="Table 10">
            <a:extLst>
              <a:ext uri="{FF2B5EF4-FFF2-40B4-BE49-F238E27FC236}">
                <a16:creationId xmlns:a16="http://schemas.microsoft.com/office/drawing/2014/main" id="{FA13507C-0D2D-76D6-34B1-FB40519E3285}"/>
              </a:ext>
            </a:extLst>
          </p:cNvPr>
          <p:cNvGraphicFramePr>
            <a:graphicFrameLocks noGrp="1"/>
          </p:cNvGraphicFramePr>
          <p:nvPr>
            <p:extLst>
              <p:ext uri="{D42A27DB-BD31-4B8C-83A1-F6EECF244321}">
                <p14:modId xmlns:p14="http://schemas.microsoft.com/office/powerpoint/2010/main" val="3323087560"/>
              </p:ext>
            </p:extLst>
          </p:nvPr>
        </p:nvGraphicFramePr>
        <p:xfrm>
          <a:off x="3412751" y="4970922"/>
          <a:ext cx="10160000" cy="2286000"/>
        </p:xfrm>
        <a:graphic>
          <a:graphicData uri="http://schemas.openxmlformats.org/drawingml/2006/table">
            <a:tbl>
              <a:tblPr firstRow="1" bandRow="1">
                <a:tableStyleId>{00A15C55-8517-42AA-B614-E9B94910E393}</a:tableStyleId>
              </a:tblPr>
              <a:tblGrid>
                <a:gridCol w="2032000">
                  <a:extLst>
                    <a:ext uri="{9D8B030D-6E8A-4147-A177-3AD203B41FA5}">
                      <a16:colId xmlns:a16="http://schemas.microsoft.com/office/drawing/2014/main" val="1834875969"/>
                    </a:ext>
                  </a:extLst>
                </a:gridCol>
                <a:gridCol w="2032000">
                  <a:extLst>
                    <a:ext uri="{9D8B030D-6E8A-4147-A177-3AD203B41FA5}">
                      <a16:colId xmlns:a16="http://schemas.microsoft.com/office/drawing/2014/main" val="3552018130"/>
                    </a:ext>
                  </a:extLst>
                </a:gridCol>
                <a:gridCol w="2032000">
                  <a:extLst>
                    <a:ext uri="{9D8B030D-6E8A-4147-A177-3AD203B41FA5}">
                      <a16:colId xmlns:a16="http://schemas.microsoft.com/office/drawing/2014/main" val="1956348699"/>
                    </a:ext>
                  </a:extLst>
                </a:gridCol>
                <a:gridCol w="2032000">
                  <a:extLst>
                    <a:ext uri="{9D8B030D-6E8A-4147-A177-3AD203B41FA5}">
                      <a16:colId xmlns:a16="http://schemas.microsoft.com/office/drawing/2014/main" val="2296179013"/>
                    </a:ext>
                  </a:extLst>
                </a:gridCol>
                <a:gridCol w="2032000">
                  <a:extLst>
                    <a:ext uri="{9D8B030D-6E8A-4147-A177-3AD203B41FA5}">
                      <a16:colId xmlns:a16="http://schemas.microsoft.com/office/drawing/2014/main" val="2476011544"/>
                    </a:ext>
                  </a:extLst>
                </a:gridCol>
              </a:tblGrid>
              <a:tr h="147858">
                <a:tc>
                  <a:txBody>
                    <a:bodyPr/>
                    <a:lstStyle/>
                    <a:p>
                      <a:r>
                        <a:rPr lang="en-US" dirty="0"/>
                        <a:t>Model Complexity</a:t>
                      </a:r>
                    </a:p>
                  </a:txBody>
                  <a:tcPr/>
                </a:tc>
                <a:tc>
                  <a:txBody>
                    <a:bodyPr/>
                    <a:lstStyle/>
                    <a:p>
                      <a:r>
                        <a:rPr lang="en-US" dirty="0"/>
                        <a:t>Bias	</a:t>
                      </a:r>
                    </a:p>
                  </a:txBody>
                  <a:tcPr/>
                </a:tc>
                <a:tc>
                  <a:txBody>
                    <a:bodyPr/>
                    <a:lstStyle/>
                    <a:p>
                      <a:r>
                        <a:rPr lang="en-US" dirty="0"/>
                        <a:t>Variance	</a:t>
                      </a:r>
                    </a:p>
                  </a:txBody>
                  <a:tcPr/>
                </a:tc>
                <a:tc>
                  <a:txBody>
                    <a:bodyPr/>
                    <a:lstStyle/>
                    <a:p>
                      <a:r>
                        <a:rPr lang="en-US" dirty="0"/>
                        <a:t>Training Accuracy</a:t>
                      </a:r>
                    </a:p>
                  </a:txBody>
                  <a:tcPr/>
                </a:tc>
                <a:tc>
                  <a:txBody>
                    <a:bodyPr/>
                    <a:lstStyle/>
                    <a:p>
                      <a:r>
                        <a:rPr lang="en-US" dirty="0"/>
                        <a:t>Test Accuracy</a:t>
                      </a:r>
                    </a:p>
                  </a:txBody>
                  <a:tcPr/>
                </a:tc>
                <a:extLst>
                  <a:ext uri="{0D108BD9-81ED-4DB2-BD59-A6C34878D82A}">
                    <a16:rowId xmlns:a16="http://schemas.microsoft.com/office/drawing/2014/main" val="2123760106"/>
                  </a:ext>
                </a:extLst>
              </a:tr>
              <a:tr h="370840">
                <a:tc>
                  <a:txBody>
                    <a:bodyPr/>
                    <a:lstStyle/>
                    <a:p>
                      <a:r>
                        <a:rPr lang="en-US" dirty="0"/>
                        <a:t>Too Simple (Linear Regression)</a:t>
                      </a:r>
                    </a:p>
                  </a:txBody>
                  <a:tcPr/>
                </a:tc>
                <a:tc>
                  <a:txBody>
                    <a:bodyPr/>
                    <a:lstStyle/>
                    <a:p>
                      <a:r>
                        <a:rPr lang="en-US" dirty="0"/>
                        <a:t>High</a:t>
                      </a:r>
                    </a:p>
                  </a:txBody>
                  <a:tcPr/>
                </a:tc>
                <a:tc>
                  <a:txBody>
                    <a:bodyPr/>
                    <a:lstStyle/>
                    <a:p>
                      <a:r>
                        <a:rPr lang="en-US" dirty="0"/>
                        <a:t>Low</a:t>
                      </a:r>
                    </a:p>
                  </a:txBody>
                  <a:tcPr/>
                </a:tc>
                <a:tc>
                  <a:txBody>
                    <a:bodyPr/>
                    <a:lstStyle/>
                    <a:p>
                      <a:r>
                        <a:rPr lang="en-US" dirty="0"/>
                        <a:t>Low</a:t>
                      </a:r>
                    </a:p>
                  </a:txBody>
                  <a:tcPr/>
                </a:tc>
                <a:tc>
                  <a:txBody>
                    <a:bodyPr/>
                    <a:lstStyle/>
                    <a:p>
                      <a:r>
                        <a:rPr lang="en-US" dirty="0"/>
                        <a:t>Low</a:t>
                      </a:r>
                    </a:p>
                  </a:txBody>
                  <a:tcPr/>
                </a:tc>
                <a:extLst>
                  <a:ext uri="{0D108BD9-81ED-4DB2-BD59-A6C34878D82A}">
                    <a16:rowId xmlns:a16="http://schemas.microsoft.com/office/drawing/2014/main" val="23375142"/>
                  </a:ext>
                </a:extLst>
              </a:tr>
              <a:tr h="370840">
                <a:tc>
                  <a:txBody>
                    <a:bodyPr/>
                    <a:lstStyle/>
                    <a:p>
                      <a:r>
                        <a:rPr lang="en-US" dirty="0"/>
                        <a:t>Too Complex (Deep Decision Tree)</a:t>
                      </a:r>
                    </a:p>
                  </a:txBody>
                  <a:tcPr/>
                </a:tc>
                <a:tc>
                  <a:txBody>
                    <a:bodyPr/>
                    <a:lstStyle/>
                    <a:p>
                      <a:r>
                        <a:rPr lang="en-US" dirty="0"/>
                        <a:t>Low</a:t>
                      </a:r>
                    </a:p>
                  </a:txBody>
                  <a:tcPr/>
                </a:tc>
                <a:tc>
                  <a:txBody>
                    <a:bodyPr/>
                    <a:lstStyle/>
                    <a:p>
                      <a:r>
                        <a:rPr lang="en-US" dirty="0"/>
                        <a:t>High</a:t>
                      </a:r>
                    </a:p>
                  </a:txBody>
                  <a:tcPr/>
                </a:tc>
                <a:tc>
                  <a:txBody>
                    <a:bodyPr/>
                    <a:lstStyle/>
                    <a:p>
                      <a:r>
                        <a:rPr lang="en-US" dirty="0"/>
                        <a:t>High</a:t>
                      </a:r>
                    </a:p>
                  </a:txBody>
                  <a:tcPr/>
                </a:tc>
                <a:tc>
                  <a:txBody>
                    <a:bodyPr/>
                    <a:lstStyle/>
                    <a:p>
                      <a:r>
                        <a:rPr lang="en-US" dirty="0"/>
                        <a:t>Low</a:t>
                      </a:r>
                    </a:p>
                  </a:txBody>
                  <a:tcPr/>
                </a:tc>
                <a:extLst>
                  <a:ext uri="{0D108BD9-81ED-4DB2-BD59-A6C34878D82A}">
                    <a16:rowId xmlns:a16="http://schemas.microsoft.com/office/drawing/2014/main" val="3684699423"/>
                  </a:ext>
                </a:extLst>
              </a:tr>
              <a:tr h="370840">
                <a:tc>
                  <a:txBody>
                    <a:bodyPr/>
                    <a:lstStyle/>
                    <a:p>
                      <a:r>
                        <a:rPr lang="en-US" dirty="0"/>
                        <a:t>Just Right (Balanced Model)</a:t>
                      </a:r>
                    </a:p>
                  </a:txBody>
                  <a:tcPr/>
                </a:tc>
                <a:tc>
                  <a:txBody>
                    <a:bodyPr/>
                    <a:lstStyle/>
                    <a:p>
                      <a:r>
                        <a:rPr lang="en-US" dirty="0"/>
                        <a:t>Low</a:t>
                      </a:r>
                    </a:p>
                  </a:txBody>
                  <a:tcPr/>
                </a:tc>
                <a:tc>
                  <a:txBody>
                    <a:bodyPr/>
                    <a:lstStyle/>
                    <a:p>
                      <a:r>
                        <a:rPr lang="en-US" dirty="0"/>
                        <a:t>Low</a:t>
                      </a:r>
                    </a:p>
                  </a:txBody>
                  <a:tcPr/>
                </a:tc>
                <a:tc>
                  <a:txBody>
                    <a:bodyPr/>
                    <a:lstStyle/>
                    <a:p>
                      <a:r>
                        <a:rPr lang="en-US" dirty="0"/>
                        <a:t>High</a:t>
                      </a:r>
                    </a:p>
                  </a:txBody>
                  <a:tcPr/>
                </a:tc>
                <a:tc>
                  <a:txBody>
                    <a:bodyPr/>
                    <a:lstStyle/>
                    <a:p>
                      <a:r>
                        <a:rPr lang="en-US" dirty="0"/>
                        <a:t>High</a:t>
                      </a:r>
                    </a:p>
                  </a:txBody>
                  <a:tcPr/>
                </a:tc>
                <a:extLst>
                  <a:ext uri="{0D108BD9-81ED-4DB2-BD59-A6C34878D82A}">
                    <a16:rowId xmlns:a16="http://schemas.microsoft.com/office/drawing/2014/main" val="3420900044"/>
                  </a:ext>
                </a:extLst>
              </a:tr>
            </a:tbl>
          </a:graphicData>
        </a:graphic>
      </p:graphicFrame>
    </p:spTree>
    <p:extLst>
      <p:ext uri="{BB962C8B-B14F-4D97-AF65-F5344CB8AC3E}">
        <p14:creationId xmlns:p14="http://schemas.microsoft.com/office/powerpoint/2010/main" val="16341928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3" name="Freeform 3"/>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4" name="Freeform 4"/>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5" name="Freeform 5"/>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6" name="Freeform 6"/>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7" name="Freeform 7"/>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8" name="Freeform 8"/>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9" name="TextBox 9"/>
          <p:cNvSpPr txBox="1"/>
          <p:nvPr/>
        </p:nvSpPr>
        <p:spPr>
          <a:xfrm>
            <a:off x="2895600" y="-708935"/>
            <a:ext cx="11806109" cy="2327560"/>
          </a:xfrm>
          <a:prstGeom prst="rect">
            <a:avLst/>
          </a:prstGeom>
        </p:spPr>
        <p:txBody>
          <a:bodyPr lIns="0" tIns="0" rIns="0" bIns="0" rtlCol="0" anchor="t">
            <a:spAutoFit/>
          </a:bodyPr>
          <a:lstStyle/>
          <a:p>
            <a:pPr algn="ctr">
              <a:lnSpc>
                <a:spcPts val="20999"/>
              </a:lnSpc>
            </a:pPr>
            <a:r>
              <a:rPr lang="en-US" sz="8000" dirty="0">
                <a:solidFill>
                  <a:srgbClr val="7D5084"/>
                </a:solidFill>
                <a:latin typeface="IM Fell"/>
                <a:ea typeface="IM Fell"/>
                <a:cs typeface="IM Fell"/>
                <a:sym typeface="IM Fell"/>
              </a:rPr>
              <a:t>Tradeoff</a:t>
            </a:r>
          </a:p>
        </p:txBody>
      </p:sp>
      <p:sp>
        <p:nvSpPr>
          <p:cNvPr id="10" name="TextBox 10">
            <a:extLst>
              <a:ext uri="{FF2B5EF4-FFF2-40B4-BE49-F238E27FC236}">
                <a16:creationId xmlns:a16="http://schemas.microsoft.com/office/drawing/2014/main" id="{1BE6397F-BC32-B12F-EAAD-F3C990C33A77}"/>
              </a:ext>
            </a:extLst>
          </p:cNvPr>
          <p:cNvSpPr txBox="1"/>
          <p:nvPr/>
        </p:nvSpPr>
        <p:spPr>
          <a:xfrm>
            <a:off x="2458916" y="1830596"/>
            <a:ext cx="12781084" cy="7492820"/>
          </a:xfrm>
          <a:prstGeom prst="rect">
            <a:avLst/>
          </a:prstGeom>
        </p:spPr>
        <p:txBody>
          <a:bodyPr wrap="square" lIns="0" tIns="0" rIns="0" bIns="0" rtlCol="0" anchor="t">
            <a:spAutoFit/>
          </a:bodyPr>
          <a:lstStyle/>
          <a:p>
            <a:pPr marL="759441" lvl="1" indent="-379721" algn="l">
              <a:lnSpc>
                <a:spcPts val="4924"/>
              </a:lnSpc>
              <a:buFont typeface="Arial"/>
              <a:buChar char="•"/>
            </a:pPr>
            <a:r>
              <a:rPr lang="en-US" sz="2400" dirty="0">
                <a:solidFill>
                  <a:srgbClr val="3B424E"/>
                </a:solidFill>
                <a:latin typeface="Didact Gothic"/>
                <a:sym typeface="Didact Gothic"/>
              </a:rPr>
              <a:t>If a model underfits (high bias, low variance):</a:t>
            </a:r>
          </a:p>
          <a:p>
            <a:pPr marL="1216641" lvl="2" indent="-379721">
              <a:lnSpc>
                <a:spcPts val="4924"/>
              </a:lnSpc>
              <a:buFont typeface="Arial"/>
              <a:buChar char="•"/>
            </a:pPr>
            <a:r>
              <a:rPr lang="en-US" sz="2400" dirty="0">
                <a:solidFill>
                  <a:srgbClr val="3B424E"/>
                </a:solidFill>
                <a:latin typeface="Didact Gothic"/>
                <a:sym typeface="Didact Gothic"/>
              </a:rPr>
              <a:t>✔ Use a more complex model (e.g., switch from linear regression to a decision tree).</a:t>
            </a:r>
          </a:p>
          <a:p>
            <a:pPr marL="1216641" lvl="2" indent="-379721">
              <a:lnSpc>
                <a:spcPts val="4924"/>
              </a:lnSpc>
              <a:buFont typeface="Arial"/>
              <a:buChar char="•"/>
            </a:pPr>
            <a:r>
              <a:rPr lang="en-US" sz="2400" dirty="0">
                <a:solidFill>
                  <a:srgbClr val="3B424E"/>
                </a:solidFill>
                <a:latin typeface="Didact Gothic"/>
                <a:sym typeface="Didact Gothic"/>
              </a:rPr>
              <a:t>✔ Add more meaningful features (e.g., include location and number of bedrooms in house price prediction).</a:t>
            </a:r>
          </a:p>
          <a:p>
            <a:pPr marL="1216641" lvl="2" indent="-379721">
              <a:lnSpc>
                <a:spcPts val="4924"/>
              </a:lnSpc>
              <a:buFont typeface="Arial"/>
              <a:buChar char="•"/>
            </a:pPr>
            <a:r>
              <a:rPr lang="en-US" sz="2400" dirty="0">
                <a:solidFill>
                  <a:srgbClr val="3B424E"/>
                </a:solidFill>
                <a:latin typeface="Didact Gothic"/>
                <a:sym typeface="Didact Gothic"/>
              </a:rPr>
              <a:t>✔ </a:t>
            </a:r>
            <a:r>
              <a:rPr lang="en-US" sz="2400" b="1" dirty="0">
                <a:solidFill>
                  <a:srgbClr val="3B424E"/>
                </a:solidFill>
                <a:latin typeface="Didact Gothic"/>
                <a:sym typeface="Didact Gothic"/>
              </a:rPr>
              <a:t>Reduce</a:t>
            </a:r>
            <a:r>
              <a:rPr lang="en-US" sz="2400" dirty="0">
                <a:solidFill>
                  <a:srgbClr val="3B424E"/>
                </a:solidFill>
                <a:latin typeface="Didact Gothic"/>
                <a:sym typeface="Didact Gothic"/>
              </a:rPr>
              <a:t> regularization (if using techniques like Lasso or Ridge regression).</a:t>
            </a:r>
          </a:p>
          <a:p>
            <a:pPr marL="759441" lvl="1" indent="-379721">
              <a:lnSpc>
                <a:spcPts val="4924"/>
              </a:lnSpc>
              <a:buFont typeface="Arial"/>
              <a:buChar char="•"/>
            </a:pPr>
            <a:r>
              <a:rPr lang="en-US" sz="2400" dirty="0">
                <a:solidFill>
                  <a:srgbClr val="3B424E"/>
                </a:solidFill>
                <a:latin typeface="Didact Gothic"/>
                <a:sym typeface="Didact Gothic"/>
              </a:rPr>
              <a:t>If a model overfits (low bias, high variance):</a:t>
            </a:r>
          </a:p>
          <a:p>
            <a:pPr marL="1216641" lvl="2" indent="-379721">
              <a:lnSpc>
                <a:spcPts val="4924"/>
              </a:lnSpc>
              <a:buFont typeface="Arial"/>
              <a:buChar char="•"/>
            </a:pPr>
            <a:r>
              <a:rPr lang="en-US" sz="2400" dirty="0">
                <a:solidFill>
                  <a:srgbClr val="3B424E"/>
                </a:solidFill>
                <a:latin typeface="Didact Gothic"/>
                <a:sym typeface="Didact Gothic"/>
              </a:rPr>
              <a:t>✔ Simplify the model (e.g., prune a deep decision tree to reduce complexity).</a:t>
            </a:r>
          </a:p>
          <a:p>
            <a:pPr marL="1216641" lvl="2" indent="-379721">
              <a:lnSpc>
                <a:spcPts val="4924"/>
              </a:lnSpc>
              <a:buFont typeface="Arial"/>
              <a:buChar char="•"/>
            </a:pPr>
            <a:r>
              <a:rPr lang="en-US" sz="2400" dirty="0">
                <a:solidFill>
                  <a:srgbClr val="3B424E"/>
                </a:solidFill>
                <a:latin typeface="Didact Gothic"/>
                <a:sym typeface="Didact Gothic"/>
              </a:rPr>
              <a:t>✔ </a:t>
            </a:r>
            <a:r>
              <a:rPr lang="en-US" sz="2400" b="1" dirty="0">
                <a:solidFill>
                  <a:srgbClr val="3B424E"/>
                </a:solidFill>
                <a:latin typeface="Didact Gothic"/>
                <a:sym typeface="Didact Gothic"/>
              </a:rPr>
              <a:t>Use</a:t>
            </a:r>
            <a:r>
              <a:rPr lang="en-US" sz="2400" dirty="0">
                <a:solidFill>
                  <a:srgbClr val="3B424E"/>
                </a:solidFill>
                <a:latin typeface="Didact Gothic"/>
                <a:sym typeface="Didact Gothic"/>
              </a:rPr>
              <a:t> regularization (L1/L2 regularization, dropout in neural networks).</a:t>
            </a:r>
          </a:p>
          <a:p>
            <a:pPr marL="1216641" lvl="2" indent="-379721">
              <a:lnSpc>
                <a:spcPts val="4924"/>
              </a:lnSpc>
              <a:buFont typeface="Arial"/>
              <a:buChar char="•"/>
            </a:pPr>
            <a:r>
              <a:rPr lang="en-US" sz="2400" dirty="0">
                <a:solidFill>
                  <a:srgbClr val="3B424E"/>
                </a:solidFill>
                <a:latin typeface="Didact Gothic"/>
                <a:sym typeface="Didact Gothic"/>
              </a:rPr>
              <a:t>✔ Get more training data (helps the model generalize better</a:t>
            </a:r>
            <a:r>
              <a:rPr lang="en-US" sz="3517" dirty="0">
                <a:solidFill>
                  <a:srgbClr val="3B424E"/>
                </a:solidFill>
                <a:latin typeface="Didact Gothic"/>
                <a:sym typeface="Didact Gothic"/>
              </a:rPr>
              <a:t>).</a:t>
            </a:r>
          </a:p>
          <a:p>
            <a:pPr marL="1216641" lvl="2" indent="-379721">
              <a:lnSpc>
                <a:spcPts val="4924"/>
              </a:lnSpc>
              <a:buFont typeface="Arial"/>
              <a:buChar char="•"/>
            </a:pPr>
            <a:r>
              <a:rPr lang="en-US" sz="2400" dirty="0">
                <a:solidFill>
                  <a:srgbClr val="3B424E"/>
                </a:solidFill>
                <a:latin typeface="Didact Gothic"/>
              </a:rPr>
              <a:t>Ensemble Methods: Use techniques like bagging (e.g., Random Forests) or boosting (e.g., </a:t>
            </a:r>
            <a:r>
              <a:rPr lang="en-US" sz="2400" dirty="0" err="1">
                <a:solidFill>
                  <a:srgbClr val="3B424E"/>
                </a:solidFill>
                <a:latin typeface="Didact Gothic"/>
              </a:rPr>
              <a:t>XGBoost</a:t>
            </a:r>
            <a:r>
              <a:rPr lang="en-US" sz="2400" dirty="0">
                <a:solidFill>
                  <a:srgbClr val="3B424E"/>
                </a:solidFill>
                <a:latin typeface="Didact Gothic"/>
              </a:rPr>
              <a:t>) to combine multiple models and reduce the overall variance.</a:t>
            </a:r>
            <a:endParaRPr lang="en-US" sz="2400" dirty="0">
              <a:solidFill>
                <a:srgbClr val="3B424E"/>
              </a:solidFill>
              <a:latin typeface="Didact Gothic"/>
              <a:sym typeface="Didact Gothic"/>
            </a:endParaRPr>
          </a:p>
          <a:p>
            <a:pPr marL="759441" lvl="1" indent="-379721">
              <a:lnSpc>
                <a:spcPts val="4924"/>
              </a:lnSpc>
              <a:buFont typeface="Arial"/>
              <a:buChar char="•"/>
            </a:pPr>
            <a:endParaRPr lang="en-US" sz="3517" dirty="0">
              <a:solidFill>
                <a:srgbClr val="3B424E"/>
              </a:solidFill>
              <a:latin typeface="Didact Gothic"/>
              <a:sym typeface="Didact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07E8A-CFD3-F100-8439-67A92637EF3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79C534D-B84E-D776-5638-C04C3ACBDC0C}"/>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3" name="Freeform 3">
            <a:extLst>
              <a:ext uri="{FF2B5EF4-FFF2-40B4-BE49-F238E27FC236}">
                <a16:creationId xmlns:a16="http://schemas.microsoft.com/office/drawing/2014/main" id="{35C23787-ABA8-5D58-0F51-BC459B68B41F}"/>
              </a:ext>
            </a:extLst>
          </p:cNvPr>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4" name="Freeform 4">
            <a:extLst>
              <a:ext uri="{FF2B5EF4-FFF2-40B4-BE49-F238E27FC236}">
                <a16:creationId xmlns:a16="http://schemas.microsoft.com/office/drawing/2014/main" id="{24349DA1-EB44-7DEB-E0A3-056F1FC62985}"/>
              </a:ext>
            </a:extLst>
          </p:cNvPr>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5" name="Freeform 5">
            <a:extLst>
              <a:ext uri="{FF2B5EF4-FFF2-40B4-BE49-F238E27FC236}">
                <a16:creationId xmlns:a16="http://schemas.microsoft.com/office/drawing/2014/main" id="{7E4D1B3C-5A9F-6BF8-114D-3A5AD8B9F904}"/>
              </a:ext>
            </a:extLst>
          </p:cNvPr>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6" name="Freeform 6">
            <a:extLst>
              <a:ext uri="{FF2B5EF4-FFF2-40B4-BE49-F238E27FC236}">
                <a16:creationId xmlns:a16="http://schemas.microsoft.com/office/drawing/2014/main" id="{BBD412D1-5762-C8B1-6E45-C87E0E9B3456}"/>
              </a:ext>
            </a:extLst>
          </p:cNvPr>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7" name="Freeform 7">
            <a:extLst>
              <a:ext uri="{FF2B5EF4-FFF2-40B4-BE49-F238E27FC236}">
                <a16:creationId xmlns:a16="http://schemas.microsoft.com/office/drawing/2014/main" id="{D7064CC3-8DC5-98D9-818A-EF42B12C2CEA}"/>
              </a:ext>
            </a:extLst>
          </p:cNvPr>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8" name="Freeform 8">
            <a:extLst>
              <a:ext uri="{FF2B5EF4-FFF2-40B4-BE49-F238E27FC236}">
                <a16:creationId xmlns:a16="http://schemas.microsoft.com/office/drawing/2014/main" id="{3C7C0489-3230-1BC7-FE06-42C49E3AF9A5}"/>
              </a:ext>
            </a:extLst>
          </p:cNvPr>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9" name="TextBox 9">
            <a:extLst>
              <a:ext uri="{FF2B5EF4-FFF2-40B4-BE49-F238E27FC236}">
                <a16:creationId xmlns:a16="http://schemas.microsoft.com/office/drawing/2014/main" id="{5ABC1221-D810-13C4-2982-23C7714F3C23}"/>
              </a:ext>
            </a:extLst>
          </p:cNvPr>
          <p:cNvSpPr txBox="1"/>
          <p:nvPr/>
        </p:nvSpPr>
        <p:spPr>
          <a:xfrm>
            <a:off x="2895600" y="-708935"/>
            <a:ext cx="11806109" cy="2327560"/>
          </a:xfrm>
          <a:prstGeom prst="rect">
            <a:avLst/>
          </a:prstGeom>
        </p:spPr>
        <p:txBody>
          <a:bodyPr lIns="0" tIns="0" rIns="0" bIns="0" rtlCol="0" anchor="t">
            <a:spAutoFit/>
          </a:bodyPr>
          <a:lstStyle/>
          <a:p>
            <a:pPr algn="ctr">
              <a:lnSpc>
                <a:spcPts val="20999"/>
              </a:lnSpc>
            </a:pPr>
            <a:r>
              <a:rPr lang="en-US" sz="8000" dirty="0">
                <a:solidFill>
                  <a:srgbClr val="7D5084"/>
                </a:solidFill>
                <a:latin typeface="IM Fell"/>
                <a:ea typeface="IM Fell"/>
                <a:cs typeface="IM Fell"/>
                <a:sym typeface="IM Fell"/>
              </a:rPr>
              <a:t>Nutshell</a:t>
            </a:r>
          </a:p>
        </p:txBody>
      </p:sp>
      <p:sp>
        <p:nvSpPr>
          <p:cNvPr id="10" name="TextBox 10">
            <a:extLst>
              <a:ext uri="{FF2B5EF4-FFF2-40B4-BE49-F238E27FC236}">
                <a16:creationId xmlns:a16="http://schemas.microsoft.com/office/drawing/2014/main" id="{CDC23A25-E31E-021C-8DE6-301F00A93B7D}"/>
              </a:ext>
            </a:extLst>
          </p:cNvPr>
          <p:cNvSpPr txBox="1"/>
          <p:nvPr/>
        </p:nvSpPr>
        <p:spPr>
          <a:xfrm>
            <a:off x="1620058" y="1824160"/>
            <a:ext cx="13619942" cy="7458067"/>
          </a:xfrm>
          <a:prstGeom prst="rect">
            <a:avLst/>
          </a:prstGeom>
        </p:spPr>
        <p:txBody>
          <a:bodyPr wrap="square" lIns="0" tIns="0" rIns="0" bIns="0" rtlCol="0" anchor="t">
            <a:spAutoFit/>
          </a:bodyPr>
          <a:lstStyle/>
          <a:p>
            <a:pPr marL="759441" lvl="1" indent="-379721">
              <a:lnSpc>
                <a:spcPts val="4924"/>
              </a:lnSpc>
              <a:buFont typeface="Arial"/>
              <a:buChar char="•"/>
            </a:pPr>
            <a:r>
              <a:rPr lang="en-US" sz="2400" dirty="0">
                <a:solidFill>
                  <a:srgbClr val="3B424E"/>
                </a:solidFill>
                <a:latin typeface="Didact Gothic"/>
                <a:sym typeface="Didact Gothic"/>
              </a:rPr>
              <a:t>Bias -: </a:t>
            </a:r>
            <a:r>
              <a:rPr lang="en-US" sz="2400" dirty="0">
                <a:solidFill>
                  <a:srgbClr val="3B424E"/>
                </a:solidFill>
                <a:latin typeface="Didact Gothic"/>
              </a:rPr>
              <a:t>Error due to overly simplistic assumption in model’s algo</a:t>
            </a:r>
          </a:p>
          <a:p>
            <a:pPr marL="1216641" lvl="2" indent="-379721">
              <a:lnSpc>
                <a:spcPts val="4924"/>
              </a:lnSpc>
              <a:buFont typeface="Arial"/>
              <a:buChar char="•"/>
            </a:pPr>
            <a:r>
              <a:rPr lang="en-US" sz="2400" dirty="0">
                <a:solidFill>
                  <a:srgbClr val="3B424E"/>
                </a:solidFill>
                <a:latin typeface="Didact Gothic"/>
              </a:rPr>
              <a:t>High bias causes model to miss relevant relationships between I/P features and target O/P</a:t>
            </a:r>
          </a:p>
          <a:p>
            <a:pPr marL="1216641" lvl="2" indent="-379721">
              <a:lnSpc>
                <a:spcPts val="4924"/>
              </a:lnSpc>
              <a:buFont typeface="Arial"/>
              <a:buChar char="•"/>
            </a:pPr>
            <a:r>
              <a:rPr lang="en-US" sz="2400" dirty="0">
                <a:solidFill>
                  <a:srgbClr val="3B424E"/>
                </a:solidFill>
                <a:latin typeface="Didact Gothic"/>
              </a:rPr>
              <a:t>Effect: Underfitting</a:t>
            </a:r>
          </a:p>
          <a:p>
            <a:pPr marL="759441" lvl="1" indent="-379721">
              <a:lnSpc>
                <a:spcPts val="4924"/>
              </a:lnSpc>
              <a:buFont typeface="Arial"/>
              <a:buChar char="•"/>
            </a:pPr>
            <a:r>
              <a:rPr lang="en-US" sz="2400" dirty="0">
                <a:solidFill>
                  <a:srgbClr val="3B424E"/>
                </a:solidFill>
                <a:latin typeface="Didact Gothic"/>
              </a:rPr>
              <a:t>Variance: errors due to excessive sensitivity to small fluctuations in training data</a:t>
            </a:r>
          </a:p>
          <a:p>
            <a:pPr marL="1216641" lvl="2" indent="-379721">
              <a:lnSpc>
                <a:spcPts val="4924"/>
              </a:lnSpc>
              <a:buFont typeface="Arial"/>
              <a:buChar char="•"/>
            </a:pPr>
            <a:r>
              <a:rPr lang="en-US" sz="2400" dirty="0">
                <a:solidFill>
                  <a:srgbClr val="3B424E"/>
                </a:solidFill>
                <a:latin typeface="Didact Gothic"/>
              </a:rPr>
              <a:t>High variance cause the model to model the noise in the training data rather intended O/P</a:t>
            </a:r>
          </a:p>
          <a:p>
            <a:pPr marL="1216641" lvl="2" indent="-379721">
              <a:lnSpc>
                <a:spcPts val="4924"/>
              </a:lnSpc>
              <a:buFont typeface="Arial"/>
              <a:buChar char="•"/>
            </a:pPr>
            <a:r>
              <a:rPr lang="en-US" sz="2400" dirty="0">
                <a:solidFill>
                  <a:srgbClr val="3B424E"/>
                </a:solidFill>
                <a:latin typeface="Didact Gothic"/>
              </a:rPr>
              <a:t>Effect: Overfitting (since it captures noise like a natural pattern)</a:t>
            </a:r>
          </a:p>
          <a:p>
            <a:pPr marL="759441" lvl="1" indent="-379721">
              <a:lnSpc>
                <a:spcPts val="4924"/>
              </a:lnSpc>
              <a:buFont typeface="Arial"/>
              <a:buChar char="•"/>
            </a:pPr>
            <a:r>
              <a:rPr lang="en-US" sz="2400" dirty="0">
                <a:solidFill>
                  <a:srgbClr val="3B424E"/>
                </a:solidFill>
                <a:latin typeface="Didact Gothic"/>
                <a:sym typeface="Didact Gothic"/>
              </a:rPr>
              <a:t>Tradeoff: Find the balance that minimizes the error (</a:t>
            </a:r>
            <a:r>
              <a:rPr lang="en-US" sz="2400" dirty="0" err="1">
                <a:solidFill>
                  <a:srgbClr val="3B424E"/>
                </a:solidFill>
                <a:latin typeface="Didact Gothic"/>
                <a:sym typeface="Didact Gothic"/>
              </a:rPr>
              <a:t>Bias+var</a:t>
            </a:r>
            <a:r>
              <a:rPr lang="en-US" sz="2400" dirty="0">
                <a:solidFill>
                  <a:srgbClr val="3B424E"/>
                </a:solidFill>
                <a:latin typeface="Didact Gothic"/>
                <a:sym typeface="Didact Gothic"/>
              </a:rPr>
              <a:t>). Typically it involves the adjusting the complexity of the model</a:t>
            </a:r>
          </a:p>
          <a:p>
            <a:pPr marL="1216641" lvl="2" indent="-379721">
              <a:lnSpc>
                <a:spcPts val="4924"/>
              </a:lnSpc>
              <a:buFont typeface="Arial"/>
              <a:buChar char="•"/>
            </a:pPr>
            <a:r>
              <a:rPr lang="en-US" sz="2400" dirty="0">
                <a:solidFill>
                  <a:srgbClr val="3B424E"/>
                </a:solidFill>
                <a:latin typeface="Didact Gothic"/>
                <a:sym typeface="Didact Gothic"/>
              </a:rPr>
              <a:t>Simplify a complex model to reduce variance - &gt; which may increase bias</a:t>
            </a:r>
          </a:p>
          <a:p>
            <a:pPr marL="1216641" lvl="2" indent="-379721">
              <a:lnSpc>
                <a:spcPts val="4924"/>
              </a:lnSpc>
              <a:buFont typeface="Arial"/>
              <a:buChar char="•"/>
            </a:pPr>
            <a:r>
              <a:rPr lang="en-US" sz="2400" dirty="0">
                <a:solidFill>
                  <a:srgbClr val="3B424E"/>
                </a:solidFill>
                <a:latin typeface="Didact Gothic"/>
                <a:sym typeface="Didact Gothic"/>
              </a:rPr>
              <a:t>Complicate  a model to reduce bias -&gt; which may increase the var</a:t>
            </a:r>
          </a:p>
          <a:p>
            <a:pPr marL="759441" lvl="1" indent="-379721">
              <a:lnSpc>
                <a:spcPts val="4924"/>
              </a:lnSpc>
              <a:buFont typeface="Arial"/>
              <a:buChar char="•"/>
            </a:pPr>
            <a:r>
              <a:rPr lang="en-US" sz="2400" dirty="0">
                <a:solidFill>
                  <a:srgbClr val="3B424E"/>
                </a:solidFill>
                <a:latin typeface="Didact Gothic"/>
                <a:sym typeface="Didact Gothic"/>
              </a:rPr>
              <a:t>Sweet spot lies somewhere between </a:t>
            </a:r>
          </a:p>
          <a:p>
            <a:pPr marL="759441" lvl="1" indent="-379721">
              <a:lnSpc>
                <a:spcPts val="4924"/>
              </a:lnSpc>
              <a:buFont typeface="Arial"/>
              <a:buChar char="•"/>
            </a:pPr>
            <a:r>
              <a:rPr lang="en-US" sz="2400" dirty="0">
                <a:solidFill>
                  <a:srgbClr val="3B424E"/>
                </a:solidFill>
                <a:latin typeface="Didact Gothic"/>
                <a:sym typeface="Didact Gothic"/>
              </a:rPr>
              <a:t>Solution: </a:t>
            </a:r>
            <a:r>
              <a:rPr lang="en-US" sz="2400" b="1" dirty="0">
                <a:solidFill>
                  <a:srgbClr val="3B424E"/>
                </a:solidFill>
                <a:latin typeface="Didact Gothic"/>
                <a:sym typeface="Didact Gothic"/>
              </a:rPr>
              <a:t>Regularization, </a:t>
            </a:r>
            <a:r>
              <a:rPr lang="en-US" sz="2400" b="1" dirty="0"/>
              <a:t>cross-validation</a:t>
            </a:r>
            <a:r>
              <a:rPr lang="en-US" sz="2400" dirty="0"/>
              <a:t>, and </a:t>
            </a:r>
            <a:r>
              <a:rPr lang="en-US" sz="2400" b="1" dirty="0"/>
              <a:t>ensemble methods</a:t>
            </a:r>
            <a:endParaRPr lang="en-US" sz="2400" b="1" dirty="0">
              <a:solidFill>
                <a:srgbClr val="3B424E"/>
              </a:solidFill>
              <a:latin typeface="Didact Gothic"/>
              <a:sym typeface="Didact Gothic"/>
            </a:endParaRPr>
          </a:p>
        </p:txBody>
      </p:sp>
    </p:spTree>
    <p:extLst>
      <p:ext uri="{BB962C8B-B14F-4D97-AF65-F5344CB8AC3E}">
        <p14:creationId xmlns:p14="http://schemas.microsoft.com/office/powerpoint/2010/main" val="4000805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4697"/>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3" name="Freeform 3"/>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4" name="Freeform 4"/>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5" name="Freeform 5"/>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6" name="Freeform 6"/>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7" name="Freeform 7"/>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8" name="Freeform 8"/>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9" name="TextBox 9"/>
          <p:cNvSpPr txBox="1"/>
          <p:nvPr/>
        </p:nvSpPr>
        <p:spPr>
          <a:xfrm>
            <a:off x="4191000" y="-469733"/>
            <a:ext cx="8914070" cy="2327560"/>
          </a:xfrm>
          <a:prstGeom prst="rect">
            <a:avLst/>
          </a:prstGeom>
        </p:spPr>
        <p:txBody>
          <a:bodyPr wrap="square" lIns="0" tIns="0" rIns="0" bIns="0" rtlCol="0" anchor="t">
            <a:spAutoFit/>
          </a:bodyPr>
          <a:lstStyle/>
          <a:p>
            <a:pPr algn="ctr">
              <a:lnSpc>
                <a:spcPts val="20999"/>
              </a:lnSpc>
            </a:pPr>
            <a:r>
              <a:rPr lang="en-US" sz="8000" dirty="0">
                <a:solidFill>
                  <a:srgbClr val="7D5084"/>
                </a:solidFill>
                <a:latin typeface="IM Fell"/>
                <a:sym typeface="IM Fell"/>
              </a:rPr>
              <a:t>Learning Curves</a:t>
            </a:r>
          </a:p>
        </p:txBody>
      </p:sp>
      <p:sp>
        <p:nvSpPr>
          <p:cNvPr id="12" name="TextBox 10">
            <a:extLst>
              <a:ext uri="{FF2B5EF4-FFF2-40B4-BE49-F238E27FC236}">
                <a16:creationId xmlns:a16="http://schemas.microsoft.com/office/drawing/2014/main" id="{767523F9-CDA5-1B10-2F97-35452424D9C1}"/>
              </a:ext>
            </a:extLst>
          </p:cNvPr>
          <p:cNvSpPr txBox="1"/>
          <p:nvPr/>
        </p:nvSpPr>
        <p:spPr>
          <a:xfrm>
            <a:off x="1620058" y="1824160"/>
            <a:ext cx="13619942" cy="7768793"/>
          </a:xfrm>
          <a:prstGeom prst="rect">
            <a:avLst/>
          </a:prstGeom>
        </p:spPr>
        <p:txBody>
          <a:bodyPr wrap="square" lIns="0" tIns="0" rIns="0" bIns="0" rtlCol="0" anchor="t">
            <a:spAutoFit/>
          </a:bodyPr>
          <a:lstStyle/>
          <a:p>
            <a:pPr marL="759441" lvl="1" indent="-379721">
              <a:lnSpc>
                <a:spcPts val="4924"/>
              </a:lnSpc>
              <a:buFont typeface="Arial"/>
              <a:buChar char="•"/>
            </a:pPr>
            <a:r>
              <a:rPr lang="en-US" sz="2200" dirty="0">
                <a:solidFill>
                  <a:srgbClr val="3B424E"/>
                </a:solidFill>
                <a:latin typeface="Didact Gothic"/>
              </a:rPr>
              <a:t>Graphical representation of a model's performance over time or with more training data.</a:t>
            </a:r>
          </a:p>
          <a:p>
            <a:pPr>
              <a:buNone/>
            </a:pPr>
            <a:r>
              <a:rPr lang="en-US" sz="2200" dirty="0">
                <a:solidFill>
                  <a:srgbClr val="3B424E"/>
                </a:solidFill>
                <a:latin typeface="Didact Gothic"/>
              </a:rPr>
              <a:t>In machine learning, learning curves typically plot:</a:t>
            </a:r>
          </a:p>
          <a:p>
            <a:pPr lvl="1">
              <a:buFont typeface="Arial" panose="020B0604020202020204" pitchFamily="34" charset="0"/>
              <a:buChar char="•"/>
            </a:pPr>
            <a:r>
              <a:rPr lang="en-US" sz="2200" dirty="0">
                <a:solidFill>
                  <a:srgbClr val="3B424E"/>
                </a:solidFill>
                <a:latin typeface="Didact Gothic"/>
              </a:rPr>
              <a:t>Training Error: The error (or loss) calculated on the training dataset.</a:t>
            </a:r>
          </a:p>
          <a:p>
            <a:pPr lvl="1">
              <a:buFont typeface="Arial" panose="020B0604020202020204" pitchFamily="34" charset="0"/>
              <a:buChar char="•"/>
            </a:pPr>
            <a:r>
              <a:rPr lang="en-US" sz="2200" dirty="0">
                <a:solidFill>
                  <a:srgbClr val="3B424E"/>
                </a:solidFill>
                <a:latin typeface="Didact Gothic"/>
              </a:rPr>
              <a:t>Test Error: The error (or loss) calculated on a separate unseen test dataset</a:t>
            </a:r>
          </a:p>
          <a:p>
            <a:pPr>
              <a:buFont typeface="Arial" panose="020B0604020202020204" pitchFamily="34" charset="0"/>
              <a:buChar char="•"/>
            </a:pPr>
            <a:r>
              <a:rPr lang="en-US" sz="2200" dirty="0">
                <a:solidFill>
                  <a:srgbClr val="3B424E"/>
                </a:solidFill>
                <a:latin typeface="Didact Gothic"/>
              </a:rPr>
              <a:t>These errors are usually plotted against the number of training iterations (epochs), the size of the training data, or time</a:t>
            </a:r>
          </a:p>
          <a:p>
            <a:pPr>
              <a:buNone/>
            </a:pPr>
            <a:r>
              <a:rPr lang="en-US" sz="2200" dirty="0">
                <a:solidFill>
                  <a:srgbClr val="3B424E"/>
                </a:solidFill>
                <a:latin typeface="Didact Gothic"/>
              </a:rPr>
              <a:t>Learning curves help us visualize how bias and variance evolve during the training process.</a:t>
            </a:r>
          </a:p>
          <a:p>
            <a:pPr>
              <a:buFont typeface="+mj-lt"/>
              <a:buAutoNum type="arabicPeriod"/>
            </a:pPr>
            <a:r>
              <a:rPr lang="en-US" sz="2200" dirty="0">
                <a:solidFill>
                  <a:srgbClr val="3B424E"/>
                </a:solidFill>
                <a:latin typeface="Didact Gothic"/>
              </a:rPr>
              <a:t>Training Error and Bias:</a:t>
            </a:r>
          </a:p>
          <a:p>
            <a:pPr marL="800100" lvl="1" indent="-342900">
              <a:buFont typeface="Arial" panose="020B0604020202020204" pitchFamily="34" charset="0"/>
              <a:buChar char="•"/>
            </a:pPr>
            <a:r>
              <a:rPr lang="en-US" sz="2200" dirty="0">
                <a:solidFill>
                  <a:srgbClr val="3B424E"/>
                </a:solidFill>
                <a:latin typeface="Didact Gothic"/>
              </a:rPr>
              <a:t>Training error tends to decrease as the model learns.</a:t>
            </a:r>
          </a:p>
          <a:p>
            <a:pPr marL="800100" lvl="1" indent="-342900">
              <a:buFont typeface="Arial" panose="020B0604020202020204" pitchFamily="34" charset="0"/>
              <a:buChar char="•"/>
            </a:pPr>
            <a:r>
              <a:rPr lang="en-US" sz="2200" dirty="0">
                <a:solidFill>
                  <a:srgbClr val="3B424E"/>
                </a:solidFill>
                <a:latin typeface="Didact Gothic"/>
              </a:rPr>
              <a:t>Early in training, the model starts with high bias because it’s simple and doesn’t understand the data well. As training progresses, the model learns more and becomes better at fitting the training data, so the training error drops.</a:t>
            </a:r>
          </a:p>
          <a:p>
            <a:pPr marL="800100" lvl="1" indent="-342900">
              <a:buFont typeface="Arial" panose="020B0604020202020204" pitchFamily="34" charset="0"/>
              <a:buChar char="•"/>
            </a:pPr>
            <a:r>
              <a:rPr lang="en-US" sz="2200" dirty="0">
                <a:solidFill>
                  <a:srgbClr val="3B424E"/>
                </a:solidFill>
                <a:latin typeface="Didact Gothic"/>
              </a:rPr>
              <a:t>Low training error typically indicates that the model has reduced its bias (i.e., it is becoming more capable of fitting the data).</a:t>
            </a:r>
          </a:p>
          <a:p>
            <a:pPr>
              <a:buFont typeface="+mj-lt"/>
              <a:buAutoNum type="arabicPeriod"/>
            </a:pPr>
            <a:r>
              <a:rPr lang="en-US" sz="2200" dirty="0">
                <a:solidFill>
                  <a:srgbClr val="3B424E"/>
                </a:solidFill>
                <a:latin typeface="Didact Gothic"/>
              </a:rPr>
              <a:t>Test Error and Variance:</a:t>
            </a:r>
          </a:p>
          <a:p>
            <a:pPr marL="800100" lvl="1" indent="-342900">
              <a:buFont typeface="Arial" panose="020B0604020202020204" pitchFamily="34" charset="0"/>
              <a:buChar char="•"/>
            </a:pPr>
            <a:r>
              <a:rPr lang="en-US" sz="2200" dirty="0">
                <a:solidFill>
                  <a:srgbClr val="3B424E"/>
                </a:solidFill>
                <a:latin typeface="Didact Gothic"/>
              </a:rPr>
              <a:t>Test error initially decreases as the model gets better at fitting the data and generalizing to new, unseen data. However, after a certain point, the test error may increase. This increase is a sign that variance is dominating.</a:t>
            </a:r>
          </a:p>
          <a:p>
            <a:pPr marL="800100" lvl="1" indent="-342900">
              <a:buFont typeface="Arial" panose="020B0604020202020204" pitchFamily="34" charset="0"/>
              <a:buChar char="•"/>
            </a:pPr>
            <a:r>
              <a:rPr lang="en-US" sz="2200" dirty="0">
                <a:solidFill>
                  <a:srgbClr val="3B424E"/>
                </a:solidFill>
                <a:latin typeface="Didact Gothic"/>
              </a:rPr>
              <a:t>As a model becomes more complex and fits the training data more closely, it starts capturing not just the true patterns but also the noise or randomness in the data. This leads to overfitting, where the model does well on the training data but fails to generalize well to new data, causing the test error to rise.</a:t>
            </a:r>
          </a:p>
          <a:p>
            <a:endParaRPr lang="en-US" sz="2400" b="1" dirty="0">
              <a:solidFill>
                <a:srgbClr val="3B424E"/>
              </a:solidFill>
              <a:latin typeface="Didact Gothic"/>
              <a:sym typeface="Didact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0A4C9A-9BF7-B6C8-86EB-1B9CFD5B0E9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DF376CA-8D92-47A2-1662-C833E3F74CFE}"/>
              </a:ext>
            </a:extLst>
          </p:cNvPr>
          <p:cNvSpPr/>
          <p:nvPr/>
        </p:nvSpPr>
        <p:spPr>
          <a:xfrm>
            <a:off x="0" y="4697"/>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3" name="Freeform 3">
            <a:extLst>
              <a:ext uri="{FF2B5EF4-FFF2-40B4-BE49-F238E27FC236}">
                <a16:creationId xmlns:a16="http://schemas.microsoft.com/office/drawing/2014/main" id="{D5CD061B-617A-B3E9-4E18-B061FDEB08A0}"/>
              </a:ext>
            </a:extLst>
          </p:cNvPr>
          <p:cNvSpPr/>
          <p:nvPr/>
        </p:nvSpPr>
        <p:spPr>
          <a:xfrm rot="1436771">
            <a:off x="-5077811" y="7608493"/>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4" name="Freeform 4">
            <a:extLst>
              <a:ext uri="{FF2B5EF4-FFF2-40B4-BE49-F238E27FC236}">
                <a16:creationId xmlns:a16="http://schemas.microsoft.com/office/drawing/2014/main" id="{BA589D04-4BE6-BFA4-74AD-18DF5881CE48}"/>
              </a:ext>
            </a:extLst>
          </p:cNvPr>
          <p:cNvSpPr/>
          <p:nvPr/>
        </p:nvSpPr>
        <p:spPr>
          <a:xfrm rot="-164045">
            <a:off x="9908705" y="8121054"/>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5" name="Freeform 5">
            <a:extLst>
              <a:ext uri="{FF2B5EF4-FFF2-40B4-BE49-F238E27FC236}">
                <a16:creationId xmlns:a16="http://schemas.microsoft.com/office/drawing/2014/main" id="{7662CEC6-572E-69BD-5CDE-58B1EEB9CE1A}"/>
              </a:ext>
            </a:extLst>
          </p:cNvPr>
          <p:cNvSpPr/>
          <p:nvPr/>
        </p:nvSpPr>
        <p:spPr>
          <a:xfrm rot="-164045">
            <a:off x="1760934" y="8993775"/>
            <a:ext cx="12213022" cy="6198109"/>
          </a:xfrm>
          <a:custGeom>
            <a:avLst/>
            <a:gdLst/>
            <a:ahLst/>
            <a:cxnLst/>
            <a:rect l="l" t="t" r="r" b="b"/>
            <a:pathLst>
              <a:path w="12213022" h="6198109">
                <a:moveTo>
                  <a:pt x="0" y="0"/>
                </a:moveTo>
                <a:lnTo>
                  <a:pt x="12213022" y="0"/>
                </a:lnTo>
                <a:lnTo>
                  <a:pt x="12213022" y="6198109"/>
                </a:lnTo>
                <a:lnTo>
                  <a:pt x="0" y="6198109"/>
                </a:lnTo>
                <a:lnTo>
                  <a:pt x="0" y="0"/>
                </a:lnTo>
                <a:close/>
              </a:path>
            </a:pathLst>
          </a:custGeom>
          <a:blipFill>
            <a:blip r:embed="rId3"/>
            <a:stretch>
              <a:fillRect/>
            </a:stretch>
          </a:blipFill>
        </p:spPr>
      </p:sp>
      <p:sp>
        <p:nvSpPr>
          <p:cNvPr id="6" name="Freeform 6">
            <a:extLst>
              <a:ext uri="{FF2B5EF4-FFF2-40B4-BE49-F238E27FC236}">
                <a16:creationId xmlns:a16="http://schemas.microsoft.com/office/drawing/2014/main" id="{75935996-B5D1-B8A6-45EE-DDE8BB912876}"/>
              </a:ext>
            </a:extLst>
          </p:cNvPr>
          <p:cNvSpPr/>
          <p:nvPr/>
        </p:nvSpPr>
        <p:spPr>
          <a:xfrm>
            <a:off x="-760417" y="8500484"/>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7" name="Freeform 7">
            <a:extLst>
              <a:ext uri="{FF2B5EF4-FFF2-40B4-BE49-F238E27FC236}">
                <a16:creationId xmlns:a16="http://schemas.microsoft.com/office/drawing/2014/main" id="{B0FB9961-3B00-F062-9265-85BAC9C66247}"/>
              </a:ext>
            </a:extLst>
          </p:cNvPr>
          <p:cNvSpPr/>
          <p:nvPr/>
        </p:nvSpPr>
        <p:spPr>
          <a:xfrm>
            <a:off x="-8875717" y="7627762"/>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8" name="Freeform 8">
            <a:extLst>
              <a:ext uri="{FF2B5EF4-FFF2-40B4-BE49-F238E27FC236}">
                <a16:creationId xmlns:a16="http://schemas.microsoft.com/office/drawing/2014/main" id="{4495B7DB-F8F6-138E-A910-49901289A3D8}"/>
              </a:ext>
            </a:extLst>
          </p:cNvPr>
          <p:cNvSpPr/>
          <p:nvPr/>
        </p:nvSpPr>
        <p:spPr>
          <a:xfrm>
            <a:off x="8046662" y="7833296"/>
            <a:ext cx="16230600" cy="6979158"/>
          </a:xfrm>
          <a:custGeom>
            <a:avLst/>
            <a:gdLst/>
            <a:ahLst/>
            <a:cxnLst/>
            <a:rect l="l" t="t" r="r" b="b"/>
            <a:pathLst>
              <a:path w="16230600" h="6979158">
                <a:moveTo>
                  <a:pt x="0" y="0"/>
                </a:moveTo>
                <a:lnTo>
                  <a:pt x="16230600" y="0"/>
                </a:lnTo>
                <a:lnTo>
                  <a:pt x="16230600" y="6979158"/>
                </a:lnTo>
                <a:lnTo>
                  <a:pt x="0" y="6979158"/>
                </a:lnTo>
                <a:lnTo>
                  <a:pt x="0" y="0"/>
                </a:lnTo>
                <a:close/>
              </a:path>
            </a:pathLst>
          </a:custGeom>
          <a:blipFill>
            <a:blip r:embed="rId4"/>
            <a:stretch>
              <a:fillRect/>
            </a:stretch>
          </a:blipFill>
        </p:spPr>
      </p:sp>
      <p:sp>
        <p:nvSpPr>
          <p:cNvPr id="9" name="TextBox 9">
            <a:extLst>
              <a:ext uri="{FF2B5EF4-FFF2-40B4-BE49-F238E27FC236}">
                <a16:creationId xmlns:a16="http://schemas.microsoft.com/office/drawing/2014/main" id="{72FE9528-1E23-4899-5F34-BAA7D109FC92}"/>
              </a:ext>
            </a:extLst>
          </p:cNvPr>
          <p:cNvSpPr txBox="1"/>
          <p:nvPr/>
        </p:nvSpPr>
        <p:spPr>
          <a:xfrm>
            <a:off x="4038600" y="5548"/>
            <a:ext cx="9295070" cy="1771639"/>
          </a:xfrm>
          <a:prstGeom prst="rect">
            <a:avLst/>
          </a:prstGeom>
        </p:spPr>
        <p:txBody>
          <a:bodyPr lIns="0" tIns="0" rIns="0" bIns="0" rtlCol="0" anchor="t">
            <a:spAutoFit/>
          </a:bodyPr>
          <a:lstStyle/>
          <a:p>
            <a:pPr algn="ctr">
              <a:lnSpc>
                <a:spcPts val="16532"/>
              </a:lnSpc>
            </a:pPr>
            <a:r>
              <a:rPr lang="en-US" sz="4800" dirty="0">
                <a:solidFill>
                  <a:srgbClr val="7D5084"/>
                </a:solidFill>
                <a:latin typeface="IM Fell"/>
                <a:sym typeface="IM Fell"/>
              </a:rPr>
              <a:t>Key</a:t>
            </a:r>
            <a:r>
              <a:rPr lang="en-US" sz="4800" dirty="0">
                <a:solidFill>
                  <a:srgbClr val="C4A4CC"/>
                </a:solidFill>
                <a:latin typeface="IM Fell"/>
                <a:ea typeface="IM Fell"/>
                <a:cs typeface="IM Fell"/>
                <a:sym typeface="IM Fell"/>
              </a:rPr>
              <a:t> </a:t>
            </a:r>
            <a:r>
              <a:rPr lang="en-US" sz="4800" dirty="0">
                <a:solidFill>
                  <a:srgbClr val="7D5084"/>
                </a:solidFill>
                <a:latin typeface="IM Fell"/>
                <a:sym typeface="IM Fell"/>
              </a:rPr>
              <a:t>Phases in Learning Curves</a:t>
            </a:r>
          </a:p>
        </p:txBody>
      </p:sp>
      <p:sp>
        <p:nvSpPr>
          <p:cNvPr id="12" name="TextBox 10">
            <a:extLst>
              <a:ext uri="{FF2B5EF4-FFF2-40B4-BE49-F238E27FC236}">
                <a16:creationId xmlns:a16="http://schemas.microsoft.com/office/drawing/2014/main" id="{63B5F2AD-9EB8-A176-8E63-A388547F9EF9}"/>
              </a:ext>
            </a:extLst>
          </p:cNvPr>
          <p:cNvSpPr txBox="1"/>
          <p:nvPr/>
        </p:nvSpPr>
        <p:spPr>
          <a:xfrm>
            <a:off x="1620058" y="1824160"/>
            <a:ext cx="13619942" cy="6771084"/>
          </a:xfrm>
          <a:prstGeom prst="rect">
            <a:avLst/>
          </a:prstGeom>
        </p:spPr>
        <p:txBody>
          <a:bodyPr wrap="square" lIns="0" tIns="0" rIns="0" bIns="0" rtlCol="0" anchor="t">
            <a:spAutoFit/>
          </a:bodyPr>
          <a:lstStyle/>
          <a:p>
            <a:pPr>
              <a:buNone/>
            </a:pPr>
            <a:r>
              <a:rPr lang="en-US" sz="3200" dirty="0">
                <a:solidFill>
                  <a:srgbClr val="3B424E"/>
                </a:solidFill>
                <a:latin typeface="Didact Gothic"/>
              </a:rPr>
              <a:t> Underfitting (High Bias):</a:t>
            </a:r>
          </a:p>
          <a:p>
            <a:pPr lvl="1">
              <a:buFont typeface="Arial" panose="020B0604020202020204" pitchFamily="34" charset="0"/>
              <a:buChar char="•"/>
            </a:pPr>
            <a:r>
              <a:rPr lang="en-US" sz="3200" dirty="0">
                <a:solidFill>
                  <a:srgbClr val="3B424E"/>
                </a:solidFill>
                <a:latin typeface="Didact Gothic"/>
              </a:rPr>
              <a:t>Early Training Stage:</a:t>
            </a:r>
          </a:p>
          <a:p>
            <a:pPr marL="1200150" lvl="2" indent="-285750">
              <a:buFont typeface="Arial" panose="020B0604020202020204" pitchFamily="34" charset="0"/>
              <a:buChar char="•"/>
            </a:pPr>
            <a:r>
              <a:rPr lang="en-US" sz="3200" dirty="0">
                <a:solidFill>
                  <a:srgbClr val="3B424E"/>
                </a:solidFill>
                <a:latin typeface="Didact Gothic"/>
              </a:rPr>
              <a:t>At the start of training, both training error and test error are high.</a:t>
            </a:r>
          </a:p>
          <a:p>
            <a:pPr marL="1200150" lvl="2" indent="-285750">
              <a:buFont typeface="Arial" panose="020B0604020202020204" pitchFamily="34" charset="0"/>
              <a:buChar char="•"/>
            </a:pPr>
            <a:r>
              <a:rPr lang="en-US" sz="3200" dirty="0">
                <a:solidFill>
                  <a:srgbClr val="3B424E"/>
                </a:solidFill>
                <a:latin typeface="Didact Gothic"/>
              </a:rPr>
              <a:t>The model is underfitting because it is too simple (high bias) and is not learning the data's underlying patterns.</a:t>
            </a:r>
          </a:p>
          <a:p>
            <a:pPr marL="1200150" lvl="2" indent="-285750">
              <a:buFont typeface="Arial" panose="020B0604020202020204" pitchFamily="34" charset="0"/>
              <a:buChar char="•"/>
            </a:pPr>
            <a:r>
              <a:rPr lang="en-US" sz="3200" dirty="0">
                <a:solidFill>
                  <a:srgbClr val="3B424E"/>
                </a:solidFill>
                <a:latin typeface="Didact Gothic"/>
              </a:rPr>
              <a:t>In this phase, training error is still high because the model hasn’t learned much yet.</a:t>
            </a:r>
          </a:p>
          <a:p>
            <a:pPr marL="1200150" lvl="2" indent="-285750">
              <a:buFont typeface="Arial" panose="020B0604020202020204" pitchFamily="34" charset="0"/>
              <a:buChar char="•"/>
            </a:pPr>
            <a:r>
              <a:rPr lang="en-US" sz="3200" dirty="0">
                <a:solidFill>
                  <a:srgbClr val="3B424E"/>
                </a:solidFill>
                <a:latin typeface="Didact Gothic"/>
              </a:rPr>
              <a:t>Test error is also high because the model is not capturing enough complexity to generalize well.</a:t>
            </a:r>
          </a:p>
          <a:p>
            <a:pPr lvl="1">
              <a:buFont typeface="Arial" panose="020B0604020202020204" pitchFamily="34" charset="0"/>
              <a:buChar char="•"/>
            </a:pPr>
            <a:r>
              <a:rPr lang="en-US" sz="3200" dirty="0">
                <a:solidFill>
                  <a:srgbClr val="3B424E"/>
                </a:solidFill>
                <a:latin typeface="Didact Gothic"/>
              </a:rPr>
              <a:t>What to look for: When both the training error and test error are high, this indicates that the model has high bias (underfitting). The model may be too simple, and you should consider using a more complex model or adding features.</a:t>
            </a:r>
          </a:p>
          <a:p>
            <a:endParaRPr lang="en-US" sz="2400" b="1" dirty="0">
              <a:solidFill>
                <a:srgbClr val="3B424E"/>
              </a:solidFill>
              <a:latin typeface="Didact Gothic"/>
              <a:sym typeface="Didact Gothic"/>
            </a:endParaRPr>
          </a:p>
        </p:txBody>
      </p:sp>
    </p:spTree>
    <p:extLst>
      <p:ext uri="{BB962C8B-B14F-4D97-AF65-F5344CB8AC3E}">
        <p14:creationId xmlns:p14="http://schemas.microsoft.com/office/powerpoint/2010/main" val="36558239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417</TotalTime>
  <Words>1503</Words>
  <Application>Microsoft Office PowerPoint</Application>
  <PresentationFormat>Custom</PresentationFormat>
  <Paragraphs>115</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IM Fell</vt:lpstr>
      <vt:lpstr>Arial</vt:lpstr>
      <vt:lpstr>Calibri</vt:lpstr>
      <vt:lpstr>Didact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Watercolor Floral Presentation</dc:title>
  <cp:lastModifiedBy>Thanuja Polani</cp:lastModifiedBy>
  <cp:revision>2</cp:revision>
  <dcterms:created xsi:type="dcterms:W3CDTF">2006-08-16T00:00:00Z</dcterms:created>
  <dcterms:modified xsi:type="dcterms:W3CDTF">2025-03-12T03:49:05Z</dcterms:modified>
  <dc:identifier>DAGhdGCyd70</dc:identifier>
</cp:coreProperties>
</file>

<file path=docProps/thumbnail.jpeg>
</file>